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3" r:id="rId2"/>
    <p:sldMasterId id="2147483686" r:id="rId3"/>
  </p:sldMasterIdLst>
  <p:notesMasterIdLst>
    <p:notesMasterId r:id="rId28"/>
  </p:notesMasterIdLst>
  <p:sldIdLst>
    <p:sldId id="257" r:id="rId4"/>
    <p:sldId id="258" r:id="rId5"/>
    <p:sldId id="286" r:id="rId6"/>
    <p:sldId id="280" r:id="rId7"/>
    <p:sldId id="281" r:id="rId8"/>
    <p:sldId id="284" r:id="rId9"/>
    <p:sldId id="285" r:id="rId10"/>
    <p:sldId id="282" r:id="rId11"/>
    <p:sldId id="283" r:id="rId12"/>
    <p:sldId id="260" r:id="rId13"/>
    <p:sldId id="261" r:id="rId14"/>
    <p:sldId id="262" r:id="rId15"/>
    <p:sldId id="265" r:id="rId16"/>
    <p:sldId id="271" r:id="rId17"/>
    <p:sldId id="264" r:id="rId18"/>
    <p:sldId id="272" r:id="rId19"/>
    <p:sldId id="273" r:id="rId20"/>
    <p:sldId id="275" r:id="rId21"/>
    <p:sldId id="267" r:id="rId22"/>
    <p:sldId id="274" r:id="rId23"/>
    <p:sldId id="279" r:id="rId24"/>
    <p:sldId id="270" r:id="rId25"/>
    <p:sldId id="287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7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rnati.CILEA-AD\Desktop\EUROCRIS\dati-ir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Foglio1!$A$2</c:f>
              <c:strCache>
                <c:ptCount val="1"/>
                <c:pt idx="0">
                  <c:v>U-Gov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Foglio1!$B$1:$D$1</c:f>
              <c:strCache>
                <c:ptCount val="3"/>
                <c:pt idx="0">
                  <c:v>2014</c:v>
                </c:pt>
                <c:pt idx="1">
                  <c:v>May-2015</c:v>
                </c:pt>
                <c:pt idx="2">
                  <c:v>July-2015</c:v>
                </c:pt>
              </c:strCache>
            </c:strRef>
          </c:cat>
          <c:val>
            <c:numRef>
              <c:f>Foglio1!$B$2:$D$2</c:f>
              <c:numCache>
                <c:formatCode>General</c:formatCode>
                <c:ptCount val="3"/>
                <c:pt idx="0">
                  <c:v>45</c:v>
                </c:pt>
                <c:pt idx="1">
                  <c:v>20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Foglio1!$A$3</c:f>
              <c:strCache>
                <c:ptCount val="1"/>
                <c:pt idx="0">
                  <c:v>SUR+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Foglio1!$B$1:$D$1</c:f>
              <c:strCache>
                <c:ptCount val="3"/>
                <c:pt idx="0">
                  <c:v>2014</c:v>
                </c:pt>
                <c:pt idx="1">
                  <c:v>May-2015</c:v>
                </c:pt>
                <c:pt idx="2">
                  <c:v>July-2015</c:v>
                </c:pt>
              </c:strCache>
            </c:strRef>
          </c:cat>
          <c:val>
            <c:numRef>
              <c:f>Foglio1!$B$3:$D$3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Foglio1!$A$4</c:f>
              <c:strCache>
                <c:ptCount val="1"/>
                <c:pt idx="0">
                  <c:v>New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Foglio1!$B$1:$D$1</c:f>
              <c:strCache>
                <c:ptCount val="3"/>
                <c:pt idx="0">
                  <c:v>2014</c:v>
                </c:pt>
                <c:pt idx="1">
                  <c:v>May-2015</c:v>
                </c:pt>
                <c:pt idx="2">
                  <c:v>July-2015</c:v>
                </c:pt>
              </c:strCache>
            </c:strRef>
          </c:cat>
          <c:val>
            <c:numRef>
              <c:f>Foglio1!$B$4:$D$4</c:f>
              <c:numCache>
                <c:formatCode>General</c:formatCode>
                <c:ptCount val="3"/>
                <c:pt idx="0">
                  <c:v>10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</c:ser>
        <c:ser>
          <c:idx val="3"/>
          <c:order val="3"/>
          <c:tx>
            <c:strRef>
              <c:f>Foglio1!$A$5</c:f>
              <c:strCache>
                <c:ptCount val="1"/>
                <c:pt idx="0">
                  <c:v>IRIS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Foglio1!$B$1:$D$1</c:f>
              <c:strCache>
                <c:ptCount val="3"/>
                <c:pt idx="0">
                  <c:v>2014</c:v>
                </c:pt>
                <c:pt idx="1">
                  <c:v>May-2015</c:v>
                </c:pt>
                <c:pt idx="2">
                  <c:v>July-2015</c:v>
                </c:pt>
              </c:strCache>
            </c:strRef>
          </c:cat>
          <c:val>
            <c:numRef>
              <c:f>Foglio1!$B$5:$D$5</c:f>
              <c:numCache>
                <c:formatCode>General</c:formatCode>
                <c:ptCount val="3"/>
                <c:pt idx="0">
                  <c:v>0</c:v>
                </c:pt>
                <c:pt idx="1">
                  <c:v>36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1673720"/>
        <c:axId val="201672936"/>
        <c:axId val="0"/>
      </c:bar3DChart>
      <c:catAx>
        <c:axId val="201673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672936"/>
        <c:crosses val="autoZero"/>
        <c:auto val="1"/>
        <c:lblAlgn val="ctr"/>
        <c:lblOffset val="100"/>
        <c:noMultiLvlLbl val="0"/>
      </c:catAx>
      <c:valAx>
        <c:axId val="201672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673720"/>
        <c:crosses val="autoZero"/>
        <c:crossBetween val="between"/>
      </c:valAx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19BC08-AF8E-F94F-9547-D867F74F523A}" type="doc">
      <dgm:prSet loTypeId="urn:microsoft.com/office/officeart/2005/8/layout/vList3#1" loCatId="" qsTypeId="urn:microsoft.com/office/officeart/2005/8/quickstyle/simple4" qsCatId="simple" csTypeId="urn:microsoft.com/office/officeart/2005/8/colors/accent0_2" csCatId="mainScheme" phldr="1"/>
      <dgm:spPr/>
    </dgm:pt>
    <dgm:pt modelId="{E359B556-BA73-ED44-A938-F5B87E14AE08}">
      <dgm:prSet phldrT="[Text]" custT="1"/>
      <dgm:spPr>
        <a:ln>
          <a:solidFill>
            <a:srgbClr val="376092"/>
          </a:solidFill>
        </a:ln>
      </dgm:spPr>
      <dgm:t>
        <a:bodyPr/>
        <a:lstStyle/>
        <a:p>
          <a:pPr algn="l"/>
          <a:r>
            <a:rPr lang="en-US" sz="1600" b="1" dirty="0" smtClean="0">
              <a:latin typeface="Gill Sans MT"/>
              <a:cs typeface="Gill Sans MT"/>
            </a:rPr>
            <a:t>EUNIS</a:t>
          </a:r>
        </a:p>
        <a:p>
          <a:pPr algn="l"/>
          <a:r>
            <a:rPr lang="en-US" sz="1400" dirty="0" smtClean="0">
              <a:latin typeface="Gill Sans MT"/>
              <a:cs typeface="Gill Sans MT"/>
            </a:rPr>
            <a:t>Board Member | Interoperability TF | Business Intelligence TF | </a:t>
          </a:r>
          <a:r>
            <a:rPr lang="en-US" sz="1400" dirty="0" err="1" smtClean="0">
              <a:latin typeface="Gill Sans MT"/>
              <a:cs typeface="Gill Sans MT"/>
            </a:rPr>
            <a:t>BencHEIT</a:t>
          </a:r>
          <a:r>
            <a:rPr lang="en-US" sz="1400" dirty="0" smtClean="0">
              <a:latin typeface="Gill Sans MT"/>
              <a:cs typeface="Gill Sans MT"/>
            </a:rPr>
            <a:t> TF</a:t>
          </a:r>
          <a:endParaRPr lang="en-US" sz="1400" dirty="0"/>
        </a:p>
      </dgm:t>
    </dgm:pt>
    <dgm:pt modelId="{861DC6AD-9420-C14C-B8B6-29E23BB28B48}" type="parTrans" cxnId="{8E58AFA4-355F-AF45-9164-C45943FA6233}">
      <dgm:prSet/>
      <dgm:spPr/>
      <dgm:t>
        <a:bodyPr/>
        <a:lstStyle/>
        <a:p>
          <a:pPr algn="l"/>
          <a:endParaRPr lang="en-US" sz="4000">
            <a:solidFill>
              <a:schemeClr val="tx1"/>
            </a:solidFill>
          </a:endParaRPr>
        </a:p>
      </dgm:t>
    </dgm:pt>
    <dgm:pt modelId="{5E6EBB53-1ECE-8847-A445-DFADA312CB94}" type="sibTrans" cxnId="{8E58AFA4-355F-AF45-9164-C45943FA6233}">
      <dgm:prSet/>
      <dgm:spPr/>
      <dgm:t>
        <a:bodyPr/>
        <a:lstStyle/>
        <a:p>
          <a:pPr algn="l"/>
          <a:endParaRPr lang="en-US" sz="4000">
            <a:solidFill>
              <a:schemeClr val="tx1"/>
            </a:solidFill>
          </a:endParaRPr>
        </a:p>
      </dgm:t>
    </dgm:pt>
    <dgm:pt modelId="{D0FAA8E4-5B0B-6942-BB3C-E5C97E5B0AA9}">
      <dgm:prSet phldrT="[Text]" custT="1"/>
      <dgm:spPr>
        <a:ln>
          <a:solidFill>
            <a:srgbClr val="376092"/>
          </a:solidFill>
        </a:ln>
      </dgm:spPr>
      <dgm:t>
        <a:bodyPr/>
        <a:lstStyle/>
        <a:p>
          <a:pPr algn="l"/>
          <a:r>
            <a:rPr lang="en-US" sz="1600" b="1" smtClean="0">
              <a:latin typeface="Gill Sans MT"/>
              <a:cs typeface="Gill Sans MT"/>
            </a:rPr>
            <a:t>CHEITA</a:t>
          </a:r>
        </a:p>
        <a:p>
          <a:pPr algn="l"/>
          <a:r>
            <a:rPr lang="en-US" sz="1400" smtClean="0">
              <a:latin typeface="Gill Sans MT"/>
              <a:cs typeface="Gill Sans MT"/>
            </a:rPr>
            <a:t>Leading Member | Benchmarking IT Group | Research Group</a:t>
          </a:r>
          <a:endParaRPr lang="en-US" sz="1400" dirty="0"/>
        </a:p>
      </dgm:t>
    </dgm:pt>
    <dgm:pt modelId="{AC194E05-10E9-1448-A2FB-D37DFF0E8AD5}" type="parTrans" cxnId="{FEE87B99-188E-DA41-B63B-9D54E90EA3A8}">
      <dgm:prSet/>
      <dgm:spPr/>
      <dgm:t>
        <a:bodyPr/>
        <a:lstStyle/>
        <a:p>
          <a:pPr algn="l"/>
          <a:endParaRPr lang="en-US" sz="4000">
            <a:solidFill>
              <a:schemeClr val="tx1"/>
            </a:solidFill>
          </a:endParaRPr>
        </a:p>
      </dgm:t>
    </dgm:pt>
    <dgm:pt modelId="{6DF56A3F-B169-9649-8DB2-746089694D16}" type="sibTrans" cxnId="{FEE87B99-188E-DA41-B63B-9D54E90EA3A8}">
      <dgm:prSet/>
      <dgm:spPr/>
      <dgm:t>
        <a:bodyPr/>
        <a:lstStyle/>
        <a:p>
          <a:pPr algn="l"/>
          <a:endParaRPr lang="en-US" sz="4000">
            <a:solidFill>
              <a:schemeClr val="tx1"/>
            </a:solidFill>
          </a:endParaRPr>
        </a:p>
      </dgm:t>
    </dgm:pt>
    <dgm:pt modelId="{3BFAAFD7-97A8-EB47-A178-20E940DFF25A}">
      <dgm:prSet phldrT="[Text]" custT="1"/>
      <dgm:spPr>
        <a:ln>
          <a:solidFill>
            <a:srgbClr val="376092"/>
          </a:solidFill>
        </a:ln>
      </dgm:spPr>
      <dgm:t>
        <a:bodyPr/>
        <a:lstStyle/>
        <a:p>
          <a:pPr algn="l">
            <a:lnSpc>
              <a:spcPct val="90000"/>
            </a:lnSpc>
          </a:pPr>
          <a:r>
            <a:rPr lang="en-US" sz="1600" b="1" smtClean="0">
              <a:latin typeface="Gill Sans MT"/>
              <a:cs typeface="Gill Sans MT"/>
            </a:rPr>
            <a:t>euroCRIS</a:t>
          </a:r>
        </a:p>
        <a:p>
          <a:pPr algn="l">
            <a:lnSpc>
              <a:spcPct val="90000"/>
            </a:lnSpc>
          </a:pPr>
          <a:r>
            <a:rPr lang="en-US" sz="1400" smtClean="0">
              <a:latin typeface="Gill Sans MT"/>
              <a:cs typeface="Gill Sans MT"/>
            </a:rPr>
            <a:t>Board Member | DRIS/Best Practice TG | Architecture TG | CERIF TG</a:t>
          </a:r>
          <a:endParaRPr lang="en-US" sz="1400" dirty="0" smtClean="0">
            <a:latin typeface="Gill Sans MT"/>
            <a:cs typeface="Gill Sans MT"/>
          </a:endParaRPr>
        </a:p>
      </dgm:t>
    </dgm:pt>
    <dgm:pt modelId="{B3CC032B-25BF-6142-A3CD-E999C985C75E}" type="parTrans" cxnId="{7FE43752-2003-1F47-8BB6-C2A71D9EE995}">
      <dgm:prSet/>
      <dgm:spPr/>
      <dgm:t>
        <a:bodyPr/>
        <a:lstStyle/>
        <a:p>
          <a:pPr algn="l"/>
          <a:endParaRPr lang="en-US" sz="4000">
            <a:solidFill>
              <a:schemeClr val="tx1"/>
            </a:solidFill>
          </a:endParaRPr>
        </a:p>
      </dgm:t>
    </dgm:pt>
    <dgm:pt modelId="{8150CA84-D723-374C-A422-2467669CC497}" type="sibTrans" cxnId="{7FE43752-2003-1F47-8BB6-C2A71D9EE995}">
      <dgm:prSet/>
      <dgm:spPr/>
      <dgm:t>
        <a:bodyPr/>
        <a:lstStyle/>
        <a:p>
          <a:pPr algn="l"/>
          <a:endParaRPr lang="en-US" sz="4000">
            <a:solidFill>
              <a:schemeClr val="tx1"/>
            </a:solidFill>
          </a:endParaRPr>
        </a:p>
      </dgm:t>
    </dgm:pt>
    <dgm:pt modelId="{939CBD1B-F302-A24D-9548-E40834C48283}">
      <dgm:prSet custT="1"/>
      <dgm:spPr>
        <a:ln>
          <a:solidFill>
            <a:srgbClr val="376092"/>
          </a:solidFill>
        </a:ln>
      </dgm:spPr>
      <dgm:t>
        <a:bodyPr/>
        <a:lstStyle/>
        <a:p>
          <a:pPr algn="l"/>
          <a:r>
            <a:rPr lang="en-US" sz="1600" b="1" smtClean="0">
              <a:latin typeface="Gill Sans MT"/>
              <a:cs typeface="Gill Sans MT"/>
            </a:rPr>
            <a:t>Groningen Declaration</a:t>
          </a:r>
        </a:p>
        <a:p>
          <a:pPr algn="l"/>
          <a:r>
            <a:rPr lang="en-US" sz="1600" smtClean="0">
              <a:latin typeface="Gill Sans MT"/>
              <a:cs typeface="Gill Sans MT"/>
            </a:rPr>
            <a:t>Founder Member</a:t>
          </a:r>
          <a:endParaRPr lang="en-US" sz="1600" dirty="0" smtClean="0">
            <a:latin typeface="Gill Sans MT"/>
            <a:cs typeface="Gill Sans MT"/>
          </a:endParaRPr>
        </a:p>
      </dgm:t>
    </dgm:pt>
    <dgm:pt modelId="{D14101A7-A7A7-AA40-99CF-9798B6351A35}" type="parTrans" cxnId="{13FFEB5A-C8EE-ED46-A8A1-AF6E13899021}">
      <dgm:prSet/>
      <dgm:spPr/>
      <dgm:t>
        <a:bodyPr/>
        <a:lstStyle/>
        <a:p>
          <a:pPr algn="l"/>
          <a:endParaRPr lang="en-US" sz="4000">
            <a:solidFill>
              <a:schemeClr val="tx1"/>
            </a:solidFill>
          </a:endParaRPr>
        </a:p>
      </dgm:t>
    </dgm:pt>
    <dgm:pt modelId="{35C576DC-C13E-114A-AFC6-6E8CCD393735}" type="sibTrans" cxnId="{13FFEB5A-C8EE-ED46-A8A1-AF6E13899021}">
      <dgm:prSet/>
      <dgm:spPr/>
      <dgm:t>
        <a:bodyPr/>
        <a:lstStyle/>
        <a:p>
          <a:pPr algn="l"/>
          <a:endParaRPr lang="en-US" sz="4000">
            <a:solidFill>
              <a:schemeClr val="tx1"/>
            </a:solidFill>
          </a:endParaRPr>
        </a:p>
      </dgm:t>
    </dgm:pt>
    <dgm:pt modelId="{1F7806E3-D81D-9541-934C-E46311207AA5}" type="pres">
      <dgm:prSet presAssocID="{0B19BC08-AF8E-F94F-9547-D867F74F523A}" presName="linearFlow" presStyleCnt="0">
        <dgm:presLayoutVars>
          <dgm:dir/>
          <dgm:resizeHandles val="exact"/>
        </dgm:presLayoutVars>
      </dgm:prSet>
      <dgm:spPr/>
    </dgm:pt>
    <dgm:pt modelId="{5C472602-AEE0-104D-9C5B-7881D1C958EE}" type="pres">
      <dgm:prSet presAssocID="{E359B556-BA73-ED44-A938-F5B87E14AE08}" presName="composite" presStyleCnt="0"/>
      <dgm:spPr/>
    </dgm:pt>
    <dgm:pt modelId="{4C7BC01B-5D0F-0847-A9CF-3B8F943F139A}" type="pres">
      <dgm:prSet presAssocID="{E359B556-BA73-ED44-A938-F5B87E14AE08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0D3C669-C709-6246-BA94-46DA979C702D}" type="pres">
      <dgm:prSet presAssocID="{E359B556-BA73-ED44-A938-F5B87E14AE08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1E9674-7A6E-0541-A019-EFACB08816CD}" type="pres">
      <dgm:prSet presAssocID="{5E6EBB53-1ECE-8847-A445-DFADA312CB94}" presName="spacing" presStyleCnt="0"/>
      <dgm:spPr/>
    </dgm:pt>
    <dgm:pt modelId="{39438B70-A50B-CB4C-BA0F-F96BD42395B7}" type="pres">
      <dgm:prSet presAssocID="{3BFAAFD7-97A8-EB47-A178-20E940DFF25A}" presName="composite" presStyleCnt="0"/>
      <dgm:spPr/>
    </dgm:pt>
    <dgm:pt modelId="{D5BFC094-6EBD-4E4A-B86C-88DE0ED4D92B}" type="pres">
      <dgm:prSet presAssocID="{3BFAAFD7-97A8-EB47-A178-20E940DFF25A}" presName="imgShp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8000" r="-108000"/>
          </a:stretch>
        </a:blipFill>
      </dgm:spPr>
    </dgm:pt>
    <dgm:pt modelId="{3DF079FD-62F5-F546-82C4-AA6E3CD75B38}" type="pres">
      <dgm:prSet presAssocID="{3BFAAFD7-97A8-EB47-A178-20E940DFF25A}" presName="txShp" presStyleLbl="node1" presStyleIdx="1" presStyleCnt="4" custLinFactNeighborY="3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637247-BA36-C74D-A6C7-D920C534B5DE}" type="pres">
      <dgm:prSet presAssocID="{8150CA84-D723-374C-A422-2467669CC497}" presName="spacing" presStyleCnt="0"/>
      <dgm:spPr/>
    </dgm:pt>
    <dgm:pt modelId="{B4A99AFC-F85C-654D-8651-0AF88C9982F2}" type="pres">
      <dgm:prSet presAssocID="{D0FAA8E4-5B0B-6942-BB3C-E5C97E5B0AA9}" presName="composite" presStyleCnt="0"/>
      <dgm:spPr/>
    </dgm:pt>
    <dgm:pt modelId="{14752C16-AAEE-3C44-867B-AFEFFF3DCDC1}" type="pres">
      <dgm:prSet presAssocID="{D0FAA8E4-5B0B-6942-BB3C-E5C97E5B0AA9}" presName="imgShp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3000" r="-173000"/>
          </a:stretch>
        </a:blipFill>
      </dgm:spPr>
    </dgm:pt>
    <dgm:pt modelId="{13E68AE6-CBFF-9344-AB39-BAAF2C1A3A30}" type="pres">
      <dgm:prSet presAssocID="{D0FAA8E4-5B0B-6942-BB3C-E5C97E5B0AA9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9F6799-A430-2546-B920-F3C4D084DDD3}" type="pres">
      <dgm:prSet presAssocID="{6DF56A3F-B169-9649-8DB2-746089694D16}" presName="spacing" presStyleCnt="0"/>
      <dgm:spPr/>
    </dgm:pt>
    <dgm:pt modelId="{80C539EE-EB73-544D-B816-18E80868E542}" type="pres">
      <dgm:prSet presAssocID="{939CBD1B-F302-A24D-9548-E40834C48283}" presName="composite" presStyleCnt="0"/>
      <dgm:spPr/>
    </dgm:pt>
    <dgm:pt modelId="{B28DE0A7-D117-A346-AD3E-87249191B739}" type="pres">
      <dgm:prSet presAssocID="{939CBD1B-F302-A24D-9548-E40834C48283}" presName="imgShp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63DD2E8C-3DBD-A64A-B06E-CD71420BC5F7}" type="pres">
      <dgm:prSet presAssocID="{939CBD1B-F302-A24D-9548-E40834C48283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827CCC-4707-4E47-9563-B6E971A2010B}" type="presOf" srcId="{3BFAAFD7-97A8-EB47-A178-20E940DFF25A}" destId="{3DF079FD-62F5-F546-82C4-AA6E3CD75B38}" srcOrd="0" destOrd="0" presId="urn:microsoft.com/office/officeart/2005/8/layout/vList3#1"/>
    <dgm:cxn modelId="{FEE87B99-188E-DA41-B63B-9D54E90EA3A8}" srcId="{0B19BC08-AF8E-F94F-9547-D867F74F523A}" destId="{D0FAA8E4-5B0B-6942-BB3C-E5C97E5B0AA9}" srcOrd="2" destOrd="0" parTransId="{AC194E05-10E9-1448-A2FB-D37DFF0E8AD5}" sibTransId="{6DF56A3F-B169-9649-8DB2-746089694D16}"/>
    <dgm:cxn modelId="{2E413EF3-B5C6-4381-A3EB-AF850AD0025C}" type="presOf" srcId="{D0FAA8E4-5B0B-6942-BB3C-E5C97E5B0AA9}" destId="{13E68AE6-CBFF-9344-AB39-BAAF2C1A3A30}" srcOrd="0" destOrd="0" presId="urn:microsoft.com/office/officeart/2005/8/layout/vList3#1"/>
    <dgm:cxn modelId="{13FFEB5A-C8EE-ED46-A8A1-AF6E13899021}" srcId="{0B19BC08-AF8E-F94F-9547-D867F74F523A}" destId="{939CBD1B-F302-A24D-9548-E40834C48283}" srcOrd="3" destOrd="0" parTransId="{D14101A7-A7A7-AA40-99CF-9798B6351A35}" sibTransId="{35C576DC-C13E-114A-AFC6-6E8CCD393735}"/>
    <dgm:cxn modelId="{8E58AFA4-355F-AF45-9164-C45943FA6233}" srcId="{0B19BC08-AF8E-F94F-9547-D867F74F523A}" destId="{E359B556-BA73-ED44-A938-F5B87E14AE08}" srcOrd="0" destOrd="0" parTransId="{861DC6AD-9420-C14C-B8B6-29E23BB28B48}" sibTransId="{5E6EBB53-1ECE-8847-A445-DFADA312CB94}"/>
    <dgm:cxn modelId="{BAC80525-2749-4146-8D61-352A64F6D41B}" type="presOf" srcId="{0B19BC08-AF8E-F94F-9547-D867F74F523A}" destId="{1F7806E3-D81D-9541-934C-E46311207AA5}" srcOrd="0" destOrd="0" presId="urn:microsoft.com/office/officeart/2005/8/layout/vList3#1"/>
    <dgm:cxn modelId="{5C4F63DD-0EB7-4499-B670-18D10B4F9B35}" type="presOf" srcId="{E359B556-BA73-ED44-A938-F5B87E14AE08}" destId="{50D3C669-C709-6246-BA94-46DA979C702D}" srcOrd="0" destOrd="0" presId="urn:microsoft.com/office/officeart/2005/8/layout/vList3#1"/>
    <dgm:cxn modelId="{7FE43752-2003-1F47-8BB6-C2A71D9EE995}" srcId="{0B19BC08-AF8E-F94F-9547-D867F74F523A}" destId="{3BFAAFD7-97A8-EB47-A178-20E940DFF25A}" srcOrd="1" destOrd="0" parTransId="{B3CC032B-25BF-6142-A3CD-E999C985C75E}" sibTransId="{8150CA84-D723-374C-A422-2467669CC497}"/>
    <dgm:cxn modelId="{1E979797-4598-4DD2-AEBD-2A9C8DE59317}" type="presOf" srcId="{939CBD1B-F302-A24D-9548-E40834C48283}" destId="{63DD2E8C-3DBD-A64A-B06E-CD71420BC5F7}" srcOrd="0" destOrd="0" presId="urn:microsoft.com/office/officeart/2005/8/layout/vList3#1"/>
    <dgm:cxn modelId="{67A9CE89-9BB2-48C9-8DCE-D559526BFC6A}" type="presParOf" srcId="{1F7806E3-D81D-9541-934C-E46311207AA5}" destId="{5C472602-AEE0-104D-9C5B-7881D1C958EE}" srcOrd="0" destOrd="0" presId="urn:microsoft.com/office/officeart/2005/8/layout/vList3#1"/>
    <dgm:cxn modelId="{FC5559F1-41D7-48A7-84F8-3614812E1A7F}" type="presParOf" srcId="{5C472602-AEE0-104D-9C5B-7881D1C958EE}" destId="{4C7BC01B-5D0F-0847-A9CF-3B8F943F139A}" srcOrd="0" destOrd="0" presId="urn:microsoft.com/office/officeart/2005/8/layout/vList3#1"/>
    <dgm:cxn modelId="{CDC2EABC-B75D-4812-A417-C2B576247E30}" type="presParOf" srcId="{5C472602-AEE0-104D-9C5B-7881D1C958EE}" destId="{50D3C669-C709-6246-BA94-46DA979C702D}" srcOrd="1" destOrd="0" presId="urn:microsoft.com/office/officeart/2005/8/layout/vList3#1"/>
    <dgm:cxn modelId="{D7CD3EF4-40F2-4A12-96C8-DAADD05DB754}" type="presParOf" srcId="{1F7806E3-D81D-9541-934C-E46311207AA5}" destId="{9B1E9674-7A6E-0541-A019-EFACB08816CD}" srcOrd="1" destOrd="0" presId="urn:microsoft.com/office/officeart/2005/8/layout/vList3#1"/>
    <dgm:cxn modelId="{9FD0F922-7E64-4BDB-8A26-C623DABA5944}" type="presParOf" srcId="{1F7806E3-D81D-9541-934C-E46311207AA5}" destId="{39438B70-A50B-CB4C-BA0F-F96BD42395B7}" srcOrd="2" destOrd="0" presId="urn:microsoft.com/office/officeart/2005/8/layout/vList3#1"/>
    <dgm:cxn modelId="{4B1A71B2-2490-4954-B33D-C386DD01FD20}" type="presParOf" srcId="{39438B70-A50B-CB4C-BA0F-F96BD42395B7}" destId="{D5BFC094-6EBD-4E4A-B86C-88DE0ED4D92B}" srcOrd="0" destOrd="0" presId="urn:microsoft.com/office/officeart/2005/8/layout/vList3#1"/>
    <dgm:cxn modelId="{1529DD35-99F0-4820-A969-559EF69C06DE}" type="presParOf" srcId="{39438B70-A50B-CB4C-BA0F-F96BD42395B7}" destId="{3DF079FD-62F5-F546-82C4-AA6E3CD75B38}" srcOrd="1" destOrd="0" presId="urn:microsoft.com/office/officeart/2005/8/layout/vList3#1"/>
    <dgm:cxn modelId="{75401A3B-86E4-412C-9075-990394B5E18D}" type="presParOf" srcId="{1F7806E3-D81D-9541-934C-E46311207AA5}" destId="{DF637247-BA36-C74D-A6C7-D920C534B5DE}" srcOrd="3" destOrd="0" presId="urn:microsoft.com/office/officeart/2005/8/layout/vList3#1"/>
    <dgm:cxn modelId="{83E94E64-9142-4E78-B84D-134CE8D0F576}" type="presParOf" srcId="{1F7806E3-D81D-9541-934C-E46311207AA5}" destId="{B4A99AFC-F85C-654D-8651-0AF88C9982F2}" srcOrd="4" destOrd="0" presId="urn:microsoft.com/office/officeart/2005/8/layout/vList3#1"/>
    <dgm:cxn modelId="{668CEA2F-6AB2-4331-8A74-D949E0BED56C}" type="presParOf" srcId="{B4A99AFC-F85C-654D-8651-0AF88C9982F2}" destId="{14752C16-AAEE-3C44-867B-AFEFFF3DCDC1}" srcOrd="0" destOrd="0" presId="urn:microsoft.com/office/officeart/2005/8/layout/vList3#1"/>
    <dgm:cxn modelId="{B14DE3E8-09D6-4036-80D6-C5C585DF415D}" type="presParOf" srcId="{B4A99AFC-F85C-654D-8651-0AF88C9982F2}" destId="{13E68AE6-CBFF-9344-AB39-BAAF2C1A3A30}" srcOrd="1" destOrd="0" presId="urn:microsoft.com/office/officeart/2005/8/layout/vList3#1"/>
    <dgm:cxn modelId="{7661CC79-2A13-46CC-A143-8698B8520386}" type="presParOf" srcId="{1F7806E3-D81D-9541-934C-E46311207AA5}" destId="{179F6799-A430-2546-B920-F3C4D084DDD3}" srcOrd="5" destOrd="0" presId="urn:microsoft.com/office/officeart/2005/8/layout/vList3#1"/>
    <dgm:cxn modelId="{476679FD-138C-47AA-B622-D23F62EC0C8A}" type="presParOf" srcId="{1F7806E3-D81D-9541-934C-E46311207AA5}" destId="{80C539EE-EB73-544D-B816-18E80868E542}" srcOrd="6" destOrd="0" presId="urn:microsoft.com/office/officeart/2005/8/layout/vList3#1"/>
    <dgm:cxn modelId="{D259DDFF-55B4-446D-B20C-2FEC92C29C17}" type="presParOf" srcId="{80C539EE-EB73-544D-B816-18E80868E542}" destId="{B28DE0A7-D117-A346-AD3E-87249191B739}" srcOrd="0" destOrd="0" presId="urn:microsoft.com/office/officeart/2005/8/layout/vList3#1"/>
    <dgm:cxn modelId="{2CED5035-DF77-4370-AB70-8B29A86ECA9D}" type="presParOf" srcId="{80C539EE-EB73-544D-B816-18E80868E542}" destId="{63DD2E8C-3DBD-A64A-B06E-CD71420BC5F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6B3CFF-6A06-6B4E-8634-0F15E0B0C5DB}" type="doc">
      <dgm:prSet loTypeId="urn:microsoft.com/office/officeart/2005/8/layout/vList3#2" loCatId="list" qsTypeId="urn:microsoft.com/office/officeart/2005/8/quickstyle/simple1" qsCatId="simple" csTypeId="urn:microsoft.com/office/officeart/2005/8/colors/accent0_3" csCatId="mainScheme" phldr="1"/>
      <dgm:spPr/>
    </dgm:pt>
    <dgm:pt modelId="{DE10D064-E0C6-1346-90BB-2904CAD06562}">
      <dgm:prSet phldrT="[Text]" custT="1"/>
      <dgm:spPr/>
      <dgm:t>
        <a:bodyPr/>
        <a:lstStyle/>
        <a:p>
          <a:pPr algn="l"/>
          <a:r>
            <a:rPr lang="en-US" sz="1600" b="1" dirty="0" err="1" smtClean="0">
              <a:latin typeface="Gill Sans MT"/>
              <a:cs typeface="Gill Sans MT"/>
            </a:rPr>
            <a:t>DSpace</a:t>
          </a:r>
          <a:endParaRPr lang="en-US" sz="1600" b="1" dirty="0" smtClean="0">
            <a:latin typeface="Gill Sans MT"/>
            <a:cs typeface="Gill Sans MT"/>
          </a:endParaRPr>
        </a:p>
        <a:p>
          <a:pPr algn="l"/>
          <a:r>
            <a:rPr lang="en-US" sz="1400" dirty="0" smtClean="0">
              <a:latin typeface="Gill Sans MT"/>
              <a:cs typeface="Gill Sans MT"/>
            </a:rPr>
            <a:t>Steering Committee | 2 Committers | Registered Service Provider | </a:t>
          </a:r>
          <a:r>
            <a:rPr lang="en-US" sz="1400" dirty="0" err="1" smtClean="0">
              <a:latin typeface="Gill Sans MT"/>
              <a:cs typeface="Gill Sans MT"/>
            </a:rPr>
            <a:t>DSpace</a:t>
          </a:r>
          <a:r>
            <a:rPr lang="en-US" sz="1400" dirty="0" smtClean="0">
              <a:latin typeface="Gill Sans MT"/>
              <a:cs typeface="Gill Sans MT"/>
            </a:rPr>
            <a:t>-CRIS</a:t>
          </a:r>
          <a:endParaRPr lang="en-US" sz="1400" dirty="0">
            <a:latin typeface="Gill Sans MT"/>
            <a:cs typeface="Gill Sans MT"/>
          </a:endParaRPr>
        </a:p>
      </dgm:t>
    </dgm:pt>
    <dgm:pt modelId="{EC7A18FD-9C2E-4342-B5A5-9263F3E8994F}" type="parTrans" cxnId="{0F80F069-F4FE-9842-8958-30D839F16DE8}">
      <dgm:prSet/>
      <dgm:spPr/>
      <dgm:t>
        <a:bodyPr/>
        <a:lstStyle/>
        <a:p>
          <a:endParaRPr lang="en-US"/>
        </a:p>
      </dgm:t>
    </dgm:pt>
    <dgm:pt modelId="{1D85078B-8A75-E348-97B9-30A9EBEF822D}" type="sibTrans" cxnId="{0F80F069-F4FE-9842-8958-30D839F16DE8}">
      <dgm:prSet/>
      <dgm:spPr/>
      <dgm:t>
        <a:bodyPr/>
        <a:lstStyle/>
        <a:p>
          <a:endParaRPr lang="en-US"/>
        </a:p>
      </dgm:t>
    </dgm:pt>
    <dgm:pt modelId="{9339FD0B-410A-A44A-958E-143F11B7E7AD}">
      <dgm:prSet phldrT="[Text]" custT="1"/>
      <dgm:spPr/>
      <dgm:t>
        <a:bodyPr/>
        <a:lstStyle/>
        <a:p>
          <a:pPr algn="l"/>
          <a:r>
            <a:rPr lang="en-US" sz="1600" b="1" dirty="0" smtClean="0">
              <a:latin typeface="Gill Sans MT"/>
              <a:cs typeface="Gill Sans MT"/>
            </a:rPr>
            <a:t>EAIE</a:t>
          </a:r>
        </a:p>
        <a:p>
          <a:pPr algn="l"/>
          <a:r>
            <a:rPr lang="en-US" sz="1400" dirty="0" smtClean="0">
              <a:latin typeface="Gill Sans MT"/>
              <a:cs typeface="Gill Sans MT"/>
            </a:rPr>
            <a:t>Student Mobility Standard: RS3G</a:t>
          </a:r>
          <a:endParaRPr lang="en-US" sz="1400" dirty="0">
            <a:latin typeface="Gill Sans MT"/>
            <a:cs typeface="Gill Sans MT"/>
          </a:endParaRPr>
        </a:p>
      </dgm:t>
    </dgm:pt>
    <dgm:pt modelId="{EA1A2AAE-231C-5449-A7A3-B8A3573C470C}" type="parTrans" cxnId="{14376A0F-B4A1-7B46-B70C-83C36DB32252}">
      <dgm:prSet/>
      <dgm:spPr/>
      <dgm:t>
        <a:bodyPr/>
        <a:lstStyle/>
        <a:p>
          <a:endParaRPr lang="en-US"/>
        </a:p>
      </dgm:t>
    </dgm:pt>
    <dgm:pt modelId="{88F8A9CE-D3BF-014F-91BF-9541DC4E4A3D}" type="sibTrans" cxnId="{14376A0F-B4A1-7B46-B70C-83C36DB32252}">
      <dgm:prSet/>
      <dgm:spPr/>
      <dgm:t>
        <a:bodyPr/>
        <a:lstStyle/>
        <a:p>
          <a:endParaRPr lang="en-US"/>
        </a:p>
      </dgm:t>
    </dgm:pt>
    <dgm:pt modelId="{1E58E2CA-2968-7A4D-8A13-E6E795FE2499}">
      <dgm:prSet phldrT="[Text]" custT="1"/>
      <dgm:spPr/>
      <dgm:t>
        <a:bodyPr/>
        <a:lstStyle/>
        <a:p>
          <a:pPr algn="l"/>
          <a:r>
            <a:rPr lang="en-US" sz="1600" b="1" dirty="0" err="1" smtClean="0">
              <a:latin typeface="Gill Sans MT"/>
              <a:cs typeface="Gill Sans MT"/>
            </a:rPr>
            <a:t>OpenAIRE</a:t>
          </a:r>
          <a:endParaRPr lang="en-US" sz="1600" b="1" dirty="0" smtClean="0">
            <a:latin typeface="Gill Sans MT"/>
            <a:cs typeface="Gill Sans MT"/>
          </a:endParaRPr>
        </a:p>
        <a:p>
          <a:pPr algn="l"/>
          <a:r>
            <a:rPr lang="en-US" sz="1400" dirty="0" smtClean="0">
              <a:latin typeface="Gill Sans MT"/>
              <a:cs typeface="Gill Sans MT"/>
            </a:rPr>
            <a:t>National Open Access Desk</a:t>
          </a:r>
          <a:endParaRPr lang="en-US" sz="1400" dirty="0">
            <a:latin typeface="Gill Sans MT"/>
            <a:cs typeface="Gill Sans MT"/>
          </a:endParaRPr>
        </a:p>
      </dgm:t>
    </dgm:pt>
    <dgm:pt modelId="{4DD1442C-99BD-8345-9F6D-E77F73D357B8}" type="parTrans" cxnId="{7C353D7E-3DEF-1D40-BF9A-4AAA7239F2EB}">
      <dgm:prSet/>
      <dgm:spPr/>
      <dgm:t>
        <a:bodyPr/>
        <a:lstStyle/>
        <a:p>
          <a:endParaRPr lang="en-US"/>
        </a:p>
      </dgm:t>
    </dgm:pt>
    <dgm:pt modelId="{1F57EA6B-9BCF-AD4F-8D68-B4D0B699108C}" type="sibTrans" cxnId="{7C353D7E-3DEF-1D40-BF9A-4AAA7239F2EB}">
      <dgm:prSet/>
      <dgm:spPr/>
      <dgm:t>
        <a:bodyPr/>
        <a:lstStyle/>
        <a:p>
          <a:endParaRPr lang="en-US"/>
        </a:p>
      </dgm:t>
    </dgm:pt>
    <dgm:pt modelId="{C10F20A3-18BA-9641-8769-8D54AC21B1E1}">
      <dgm:prSet phldrT="[Text]" custT="1"/>
      <dgm:spPr/>
      <dgm:t>
        <a:bodyPr/>
        <a:lstStyle/>
        <a:p>
          <a:pPr algn="l"/>
          <a:r>
            <a:rPr lang="en-US" sz="1600" b="1" dirty="0" err="1" smtClean="0">
              <a:latin typeface="Gill Sans MT"/>
              <a:cs typeface="Gill Sans MT"/>
            </a:rPr>
            <a:t>Pentaho</a:t>
          </a:r>
          <a:endParaRPr lang="en-US" sz="1600" b="1" dirty="0" smtClean="0">
            <a:latin typeface="Gill Sans MT"/>
            <a:cs typeface="Gill Sans MT"/>
          </a:endParaRPr>
        </a:p>
        <a:p>
          <a:pPr algn="l"/>
          <a:r>
            <a:rPr lang="en-US" sz="1400" dirty="0" smtClean="0">
              <a:latin typeface="Gill Sans MT"/>
              <a:cs typeface="Gill Sans MT"/>
            </a:rPr>
            <a:t>Member of the Advisory Board</a:t>
          </a:r>
          <a:endParaRPr lang="en-US" sz="1400" dirty="0">
            <a:latin typeface="Gill Sans MT"/>
            <a:cs typeface="Gill Sans MT"/>
          </a:endParaRPr>
        </a:p>
      </dgm:t>
    </dgm:pt>
    <dgm:pt modelId="{E3F9F534-7BA4-0246-8DE6-6E2E719243D0}" type="parTrans" cxnId="{77295B11-ECFD-7C4E-9D22-BDBF733422B1}">
      <dgm:prSet/>
      <dgm:spPr/>
      <dgm:t>
        <a:bodyPr/>
        <a:lstStyle/>
        <a:p>
          <a:endParaRPr lang="en-US"/>
        </a:p>
      </dgm:t>
    </dgm:pt>
    <dgm:pt modelId="{5B8DA784-D559-DE47-A4EA-3C90AAA0099A}" type="sibTrans" cxnId="{77295B11-ECFD-7C4E-9D22-BDBF733422B1}">
      <dgm:prSet/>
      <dgm:spPr/>
      <dgm:t>
        <a:bodyPr/>
        <a:lstStyle/>
        <a:p>
          <a:endParaRPr lang="en-US"/>
        </a:p>
      </dgm:t>
    </dgm:pt>
    <dgm:pt modelId="{BC7AEF85-EDA6-9545-A3B6-1314F751F483}" type="pres">
      <dgm:prSet presAssocID="{D66B3CFF-6A06-6B4E-8634-0F15E0B0C5DB}" presName="linearFlow" presStyleCnt="0">
        <dgm:presLayoutVars>
          <dgm:dir/>
          <dgm:resizeHandles val="exact"/>
        </dgm:presLayoutVars>
      </dgm:prSet>
      <dgm:spPr/>
    </dgm:pt>
    <dgm:pt modelId="{E88DE720-29DB-C74A-9726-899A931997B0}" type="pres">
      <dgm:prSet presAssocID="{DE10D064-E0C6-1346-90BB-2904CAD06562}" presName="composite" presStyleCnt="0"/>
      <dgm:spPr/>
    </dgm:pt>
    <dgm:pt modelId="{8C4803FC-9FF5-A54B-840B-F1BAB7009298}" type="pres">
      <dgm:prSet presAssocID="{DE10D064-E0C6-1346-90BB-2904CAD06562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6DE6627-725B-9F4D-9EAA-EE3DBE95BF73}" type="pres">
      <dgm:prSet presAssocID="{DE10D064-E0C6-1346-90BB-2904CAD06562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9E9E26-6E4D-7545-AFE6-02D4BA45867A}" type="pres">
      <dgm:prSet presAssocID="{1D85078B-8A75-E348-97B9-30A9EBEF822D}" presName="spacing" presStyleCnt="0"/>
      <dgm:spPr/>
    </dgm:pt>
    <dgm:pt modelId="{D2B7156F-AE45-0146-B191-D79FE8FA3477}" type="pres">
      <dgm:prSet presAssocID="{9339FD0B-410A-A44A-958E-143F11B7E7AD}" presName="composite" presStyleCnt="0"/>
      <dgm:spPr/>
    </dgm:pt>
    <dgm:pt modelId="{3DF14742-699A-6B48-8C4D-BBBE453AC76F}" type="pres">
      <dgm:prSet presAssocID="{9339FD0B-410A-A44A-958E-143F11B7E7AD}" presName="imgShp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AFAC704-F8DF-B545-8876-688569FC20F9}" type="pres">
      <dgm:prSet presAssocID="{9339FD0B-410A-A44A-958E-143F11B7E7AD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63424F-B714-2D44-827D-92F4FE6A2734}" type="pres">
      <dgm:prSet presAssocID="{88F8A9CE-D3BF-014F-91BF-9541DC4E4A3D}" presName="spacing" presStyleCnt="0"/>
      <dgm:spPr/>
    </dgm:pt>
    <dgm:pt modelId="{CFCFA735-469C-1B43-9A0C-865DEB80DBAB}" type="pres">
      <dgm:prSet presAssocID="{1E58E2CA-2968-7A4D-8A13-E6E795FE2499}" presName="composite" presStyleCnt="0"/>
      <dgm:spPr/>
    </dgm:pt>
    <dgm:pt modelId="{C74EE9B6-F8E6-AB44-8DD5-1AED66766405}" type="pres">
      <dgm:prSet presAssocID="{1E58E2CA-2968-7A4D-8A13-E6E795FE2499}" presName="imgShp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</dgm:pt>
    <dgm:pt modelId="{4002EF94-8FE6-BA4C-A201-9212CC765872}" type="pres">
      <dgm:prSet presAssocID="{1E58E2CA-2968-7A4D-8A13-E6E795FE2499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F465BC-AB5C-D948-9998-1A550153D3FA}" type="pres">
      <dgm:prSet presAssocID="{1F57EA6B-9BCF-AD4F-8D68-B4D0B699108C}" presName="spacing" presStyleCnt="0"/>
      <dgm:spPr/>
    </dgm:pt>
    <dgm:pt modelId="{DD2B1840-1015-914C-81B1-2D5973CEC7C7}" type="pres">
      <dgm:prSet presAssocID="{C10F20A3-18BA-9641-8769-8D54AC21B1E1}" presName="composite" presStyleCnt="0"/>
      <dgm:spPr/>
    </dgm:pt>
    <dgm:pt modelId="{1DFE7AA3-A8BB-5746-94BB-457F53E746D7}" type="pres">
      <dgm:prSet presAssocID="{C10F20A3-18BA-9641-8769-8D54AC21B1E1}" presName="imgShp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9000" r="-119000"/>
          </a:stretch>
        </a:blipFill>
      </dgm:spPr>
    </dgm:pt>
    <dgm:pt modelId="{06A3DD42-658F-B042-97E4-48015982B920}" type="pres">
      <dgm:prSet presAssocID="{C10F20A3-18BA-9641-8769-8D54AC21B1E1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478B37-A5DE-4F64-8068-DA934A6AB079}" type="presOf" srcId="{D66B3CFF-6A06-6B4E-8634-0F15E0B0C5DB}" destId="{BC7AEF85-EDA6-9545-A3B6-1314F751F483}" srcOrd="0" destOrd="0" presId="urn:microsoft.com/office/officeart/2005/8/layout/vList3#2"/>
    <dgm:cxn modelId="{0E561524-72D7-464D-B01F-A62AB0799051}" type="presOf" srcId="{C10F20A3-18BA-9641-8769-8D54AC21B1E1}" destId="{06A3DD42-658F-B042-97E4-48015982B920}" srcOrd="0" destOrd="0" presId="urn:microsoft.com/office/officeart/2005/8/layout/vList3#2"/>
    <dgm:cxn modelId="{038BE4F0-A173-4509-9D01-AD4774E09CDB}" type="presOf" srcId="{9339FD0B-410A-A44A-958E-143F11B7E7AD}" destId="{6AFAC704-F8DF-B545-8876-688569FC20F9}" srcOrd="0" destOrd="0" presId="urn:microsoft.com/office/officeart/2005/8/layout/vList3#2"/>
    <dgm:cxn modelId="{0F80F069-F4FE-9842-8958-30D839F16DE8}" srcId="{D66B3CFF-6A06-6B4E-8634-0F15E0B0C5DB}" destId="{DE10D064-E0C6-1346-90BB-2904CAD06562}" srcOrd="0" destOrd="0" parTransId="{EC7A18FD-9C2E-4342-B5A5-9263F3E8994F}" sibTransId="{1D85078B-8A75-E348-97B9-30A9EBEF822D}"/>
    <dgm:cxn modelId="{6465B895-0453-4FE4-82AE-8605E4DD2640}" type="presOf" srcId="{1E58E2CA-2968-7A4D-8A13-E6E795FE2499}" destId="{4002EF94-8FE6-BA4C-A201-9212CC765872}" srcOrd="0" destOrd="0" presId="urn:microsoft.com/office/officeart/2005/8/layout/vList3#2"/>
    <dgm:cxn modelId="{984C33E4-5526-467F-8327-E2C04213E760}" type="presOf" srcId="{DE10D064-E0C6-1346-90BB-2904CAD06562}" destId="{E6DE6627-725B-9F4D-9EAA-EE3DBE95BF73}" srcOrd="0" destOrd="0" presId="urn:microsoft.com/office/officeart/2005/8/layout/vList3#2"/>
    <dgm:cxn modelId="{14376A0F-B4A1-7B46-B70C-83C36DB32252}" srcId="{D66B3CFF-6A06-6B4E-8634-0F15E0B0C5DB}" destId="{9339FD0B-410A-A44A-958E-143F11B7E7AD}" srcOrd="1" destOrd="0" parTransId="{EA1A2AAE-231C-5449-A7A3-B8A3573C470C}" sibTransId="{88F8A9CE-D3BF-014F-91BF-9541DC4E4A3D}"/>
    <dgm:cxn modelId="{77295B11-ECFD-7C4E-9D22-BDBF733422B1}" srcId="{D66B3CFF-6A06-6B4E-8634-0F15E0B0C5DB}" destId="{C10F20A3-18BA-9641-8769-8D54AC21B1E1}" srcOrd="3" destOrd="0" parTransId="{E3F9F534-7BA4-0246-8DE6-6E2E719243D0}" sibTransId="{5B8DA784-D559-DE47-A4EA-3C90AAA0099A}"/>
    <dgm:cxn modelId="{7C353D7E-3DEF-1D40-BF9A-4AAA7239F2EB}" srcId="{D66B3CFF-6A06-6B4E-8634-0F15E0B0C5DB}" destId="{1E58E2CA-2968-7A4D-8A13-E6E795FE2499}" srcOrd="2" destOrd="0" parTransId="{4DD1442C-99BD-8345-9F6D-E77F73D357B8}" sibTransId="{1F57EA6B-9BCF-AD4F-8D68-B4D0B699108C}"/>
    <dgm:cxn modelId="{DAAC2426-30AD-4003-BE4E-CB4148D13FC3}" type="presParOf" srcId="{BC7AEF85-EDA6-9545-A3B6-1314F751F483}" destId="{E88DE720-29DB-C74A-9726-899A931997B0}" srcOrd="0" destOrd="0" presId="urn:microsoft.com/office/officeart/2005/8/layout/vList3#2"/>
    <dgm:cxn modelId="{7CD1BA57-F9EF-4B0C-B6AF-82A944DA04C4}" type="presParOf" srcId="{E88DE720-29DB-C74A-9726-899A931997B0}" destId="{8C4803FC-9FF5-A54B-840B-F1BAB7009298}" srcOrd="0" destOrd="0" presId="urn:microsoft.com/office/officeart/2005/8/layout/vList3#2"/>
    <dgm:cxn modelId="{F5FCA665-DA42-48FF-88AC-3E068B65F6DB}" type="presParOf" srcId="{E88DE720-29DB-C74A-9726-899A931997B0}" destId="{E6DE6627-725B-9F4D-9EAA-EE3DBE95BF73}" srcOrd="1" destOrd="0" presId="urn:microsoft.com/office/officeart/2005/8/layout/vList3#2"/>
    <dgm:cxn modelId="{D8383E9D-BCDE-4DAB-9635-F1656184E93B}" type="presParOf" srcId="{BC7AEF85-EDA6-9545-A3B6-1314F751F483}" destId="{4C9E9E26-6E4D-7545-AFE6-02D4BA45867A}" srcOrd="1" destOrd="0" presId="urn:microsoft.com/office/officeart/2005/8/layout/vList3#2"/>
    <dgm:cxn modelId="{814C6336-5B72-4573-9A00-795888FBAA17}" type="presParOf" srcId="{BC7AEF85-EDA6-9545-A3B6-1314F751F483}" destId="{D2B7156F-AE45-0146-B191-D79FE8FA3477}" srcOrd="2" destOrd="0" presId="urn:microsoft.com/office/officeart/2005/8/layout/vList3#2"/>
    <dgm:cxn modelId="{F05E0A0E-CE40-445C-9B51-379759B4E7EC}" type="presParOf" srcId="{D2B7156F-AE45-0146-B191-D79FE8FA3477}" destId="{3DF14742-699A-6B48-8C4D-BBBE453AC76F}" srcOrd="0" destOrd="0" presId="urn:microsoft.com/office/officeart/2005/8/layout/vList3#2"/>
    <dgm:cxn modelId="{35AA8DD9-AEAC-4E5A-BF79-312437BD07AA}" type="presParOf" srcId="{D2B7156F-AE45-0146-B191-D79FE8FA3477}" destId="{6AFAC704-F8DF-B545-8876-688569FC20F9}" srcOrd="1" destOrd="0" presId="urn:microsoft.com/office/officeart/2005/8/layout/vList3#2"/>
    <dgm:cxn modelId="{288445B5-17CF-46F2-BC24-956B9520AEA4}" type="presParOf" srcId="{BC7AEF85-EDA6-9545-A3B6-1314F751F483}" destId="{F063424F-B714-2D44-827D-92F4FE6A2734}" srcOrd="3" destOrd="0" presId="urn:microsoft.com/office/officeart/2005/8/layout/vList3#2"/>
    <dgm:cxn modelId="{A404D4A6-F85C-49F8-B8A4-A2243E18E664}" type="presParOf" srcId="{BC7AEF85-EDA6-9545-A3B6-1314F751F483}" destId="{CFCFA735-469C-1B43-9A0C-865DEB80DBAB}" srcOrd="4" destOrd="0" presId="urn:microsoft.com/office/officeart/2005/8/layout/vList3#2"/>
    <dgm:cxn modelId="{69038218-8242-4EF4-BB5A-DE5CC77C98B8}" type="presParOf" srcId="{CFCFA735-469C-1B43-9A0C-865DEB80DBAB}" destId="{C74EE9B6-F8E6-AB44-8DD5-1AED66766405}" srcOrd="0" destOrd="0" presId="urn:microsoft.com/office/officeart/2005/8/layout/vList3#2"/>
    <dgm:cxn modelId="{D5C3AA43-92A2-4085-8952-D0F0DBB065D8}" type="presParOf" srcId="{CFCFA735-469C-1B43-9A0C-865DEB80DBAB}" destId="{4002EF94-8FE6-BA4C-A201-9212CC765872}" srcOrd="1" destOrd="0" presId="urn:microsoft.com/office/officeart/2005/8/layout/vList3#2"/>
    <dgm:cxn modelId="{5FB207B5-9617-49CF-BA0F-EDEC496A8170}" type="presParOf" srcId="{BC7AEF85-EDA6-9545-A3B6-1314F751F483}" destId="{32F465BC-AB5C-D948-9998-1A550153D3FA}" srcOrd="5" destOrd="0" presId="urn:microsoft.com/office/officeart/2005/8/layout/vList3#2"/>
    <dgm:cxn modelId="{033BE275-DEB3-4124-BB06-A21CD7FB9120}" type="presParOf" srcId="{BC7AEF85-EDA6-9545-A3B6-1314F751F483}" destId="{DD2B1840-1015-914C-81B1-2D5973CEC7C7}" srcOrd="6" destOrd="0" presId="urn:microsoft.com/office/officeart/2005/8/layout/vList3#2"/>
    <dgm:cxn modelId="{676625BA-F854-4AFD-AE12-062F8B9CC74F}" type="presParOf" srcId="{DD2B1840-1015-914C-81B1-2D5973CEC7C7}" destId="{1DFE7AA3-A8BB-5746-94BB-457F53E746D7}" srcOrd="0" destOrd="0" presId="urn:microsoft.com/office/officeart/2005/8/layout/vList3#2"/>
    <dgm:cxn modelId="{2AFB19E5-2E7A-4CF1-8302-CC643E891DB2}" type="presParOf" srcId="{DD2B1840-1015-914C-81B1-2D5973CEC7C7}" destId="{06A3DD42-658F-B042-97E4-48015982B920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D3C669-C709-6246-BA94-46DA979C702D}">
      <dsp:nvSpPr>
        <dsp:cNvPr id="0" name=""/>
        <dsp:cNvSpPr/>
      </dsp:nvSpPr>
      <dsp:spPr>
        <a:xfrm rot="10800000">
          <a:off x="1197213" y="751"/>
          <a:ext cx="3809188" cy="951024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solidFill>
            <a:srgbClr val="37609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37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Gill Sans MT"/>
              <a:cs typeface="Gill Sans MT"/>
            </a:rPr>
            <a:t>EUNIS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Gill Sans MT"/>
              <a:cs typeface="Gill Sans MT"/>
            </a:rPr>
            <a:t>Board Member | Interoperability TF | Business Intelligence TF | </a:t>
          </a:r>
          <a:r>
            <a:rPr lang="en-US" sz="1400" kern="1200" dirty="0" err="1" smtClean="0">
              <a:latin typeface="Gill Sans MT"/>
              <a:cs typeface="Gill Sans MT"/>
            </a:rPr>
            <a:t>BencHEIT</a:t>
          </a:r>
          <a:r>
            <a:rPr lang="en-US" sz="1400" kern="1200" dirty="0" smtClean="0">
              <a:latin typeface="Gill Sans MT"/>
              <a:cs typeface="Gill Sans MT"/>
            </a:rPr>
            <a:t> TF</a:t>
          </a:r>
          <a:endParaRPr lang="en-US" sz="1400" kern="1200" dirty="0"/>
        </a:p>
      </dsp:txBody>
      <dsp:txXfrm rot="10800000">
        <a:off x="1434969" y="751"/>
        <a:ext cx="3571432" cy="951024"/>
      </dsp:txXfrm>
    </dsp:sp>
    <dsp:sp modelId="{4C7BC01B-5D0F-0847-A9CF-3B8F943F139A}">
      <dsp:nvSpPr>
        <dsp:cNvPr id="0" name=""/>
        <dsp:cNvSpPr/>
      </dsp:nvSpPr>
      <dsp:spPr>
        <a:xfrm>
          <a:off x="721701" y="751"/>
          <a:ext cx="951024" cy="9510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F079FD-62F5-F546-82C4-AA6E3CD75B38}">
      <dsp:nvSpPr>
        <dsp:cNvPr id="0" name=""/>
        <dsp:cNvSpPr/>
      </dsp:nvSpPr>
      <dsp:spPr>
        <a:xfrm rot="10800000">
          <a:off x="1197213" y="1265021"/>
          <a:ext cx="3809188" cy="951024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solidFill>
            <a:srgbClr val="37609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37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Gill Sans MT"/>
              <a:cs typeface="Gill Sans MT"/>
            </a:rPr>
            <a:t>euroCRIS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latin typeface="Gill Sans MT"/>
              <a:cs typeface="Gill Sans MT"/>
            </a:rPr>
            <a:t>Board Member | DRIS/Best Practice TG | Architecture TG | CERIF TG</a:t>
          </a:r>
          <a:endParaRPr lang="en-US" sz="1400" kern="1200" dirty="0" smtClean="0">
            <a:latin typeface="Gill Sans MT"/>
            <a:cs typeface="Gill Sans MT"/>
          </a:endParaRPr>
        </a:p>
      </dsp:txBody>
      <dsp:txXfrm rot="10800000">
        <a:off x="1434969" y="1265021"/>
        <a:ext cx="3571432" cy="951024"/>
      </dsp:txXfrm>
    </dsp:sp>
    <dsp:sp modelId="{D5BFC094-6EBD-4E4A-B86C-88DE0ED4D92B}">
      <dsp:nvSpPr>
        <dsp:cNvPr id="0" name=""/>
        <dsp:cNvSpPr/>
      </dsp:nvSpPr>
      <dsp:spPr>
        <a:xfrm>
          <a:off x="721701" y="1235663"/>
          <a:ext cx="951024" cy="95102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8000" r="-10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E68AE6-CBFF-9344-AB39-BAAF2C1A3A30}">
      <dsp:nvSpPr>
        <dsp:cNvPr id="0" name=""/>
        <dsp:cNvSpPr/>
      </dsp:nvSpPr>
      <dsp:spPr>
        <a:xfrm rot="10800000">
          <a:off x="1197213" y="2470575"/>
          <a:ext cx="3809188" cy="951024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solidFill>
            <a:srgbClr val="37609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37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Gill Sans MT"/>
              <a:cs typeface="Gill Sans MT"/>
            </a:rPr>
            <a:t>CHEITA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latin typeface="Gill Sans MT"/>
              <a:cs typeface="Gill Sans MT"/>
            </a:rPr>
            <a:t>Leading Member | Benchmarking IT Group | Research Group</a:t>
          </a:r>
          <a:endParaRPr lang="en-US" sz="1400" kern="1200" dirty="0"/>
        </a:p>
      </dsp:txBody>
      <dsp:txXfrm rot="10800000">
        <a:off x="1434969" y="2470575"/>
        <a:ext cx="3571432" cy="951024"/>
      </dsp:txXfrm>
    </dsp:sp>
    <dsp:sp modelId="{14752C16-AAEE-3C44-867B-AFEFFF3DCDC1}">
      <dsp:nvSpPr>
        <dsp:cNvPr id="0" name=""/>
        <dsp:cNvSpPr/>
      </dsp:nvSpPr>
      <dsp:spPr>
        <a:xfrm>
          <a:off x="721701" y="2470575"/>
          <a:ext cx="951024" cy="95102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3000" r="-17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3DD2E8C-3DBD-A64A-B06E-CD71420BC5F7}">
      <dsp:nvSpPr>
        <dsp:cNvPr id="0" name=""/>
        <dsp:cNvSpPr/>
      </dsp:nvSpPr>
      <dsp:spPr>
        <a:xfrm rot="10800000">
          <a:off x="1197213" y="3705488"/>
          <a:ext cx="3809188" cy="951024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solidFill>
            <a:srgbClr val="37609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37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Gill Sans MT"/>
              <a:cs typeface="Gill Sans MT"/>
            </a:rPr>
            <a:t>Groningen Declaration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>
              <a:latin typeface="Gill Sans MT"/>
              <a:cs typeface="Gill Sans MT"/>
            </a:rPr>
            <a:t>Founder Member</a:t>
          </a:r>
          <a:endParaRPr lang="en-US" sz="1600" kern="1200" dirty="0" smtClean="0">
            <a:latin typeface="Gill Sans MT"/>
            <a:cs typeface="Gill Sans MT"/>
          </a:endParaRPr>
        </a:p>
      </dsp:txBody>
      <dsp:txXfrm rot="10800000">
        <a:off x="1434969" y="3705488"/>
        <a:ext cx="3571432" cy="951024"/>
      </dsp:txXfrm>
    </dsp:sp>
    <dsp:sp modelId="{B28DE0A7-D117-A346-AD3E-87249191B739}">
      <dsp:nvSpPr>
        <dsp:cNvPr id="0" name=""/>
        <dsp:cNvSpPr/>
      </dsp:nvSpPr>
      <dsp:spPr>
        <a:xfrm>
          <a:off x="721701" y="3705488"/>
          <a:ext cx="951024" cy="951024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E6627-725B-9F4D-9EAA-EE3DBE95BF73}">
      <dsp:nvSpPr>
        <dsp:cNvPr id="0" name=""/>
        <dsp:cNvSpPr/>
      </dsp:nvSpPr>
      <dsp:spPr>
        <a:xfrm rot="10800000">
          <a:off x="1195642" y="1298"/>
          <a:ext cx="3796020" cy="958007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245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latin typeface="Gill Sans MT"/>
              <a:cs typeface="Gill Sans MT"/>
            </a:rPr>
            <a:t>DSpace</a:t>
          </a:r>
          <a:endParaRPr lang="en-US" sz="1600" b="1" kern="1200" dirty="0" smtClean="0">
            <a:latin typeface="Gill Sans MT"/>
            <a:cs typeface="Gill Sans MT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Gill Sans MT"/>
              <a:cs typeface="Gill Sans MT"/>
            </a:rPr>
            <a:t>Steering Committee | 2 Committers | Registered Service Provider | </a:t>
          </a:r>
          <a:r>
            <a:rPr lang="en-US" sz="1400" kern="1200" dirty="0" err="1" smtClean="0">
              <a:latin typeface="Gill Sans MT"/>
              <a:cs typeface="Gill Sans MT"/>
            </a:rPr>
            <a:t>DSpace</a:t>
          </a:r>
          <a:r>
            <a:rPr lang="en-US" sz="1400" kern="1200" dirty="0" smtClean="0">
              <a:latin typeface="Gill Sans MT"/>
              <a:cs typeface="Gill Sans MT"/>
            </a:rPr>
            <a:t>-CRIS</a:t>
          </a:r>
          <a:endParaRPr lang="en-US" sz="1400" kern="1200" dirty="0">
            <a:latin typeface="Gill Sans MT"/>
            <a:cs typeface="Gill Sans MT"/>
          </a:endParaRPr>
        </a:p>
      </dsp:txBody>
      <dsp:txXfrm rot="10800000">
        <a:off x="1435144" y="1298"/>
        <a:ext cx="3556518" cy="958007"/>
      </dsp:txXfrm>
    </dsp:sp>
    <dsp:sp modelId="{8C4803FC-9FF5-A54B-840B-F1BAB7009298}">
      <dsp:nvSpPr>
        <dsp:cNvPr id="0" name=""/>
        <dsp:cNvSpPr/>
      </dsp:nvSpPr>
      <dsp:spPr>
        <a:xfrm>
          <a:off x="716638" y="1298"/>
          <a:ext cx="958007" cy="95800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FAC704-F8DF-B545-8876-688569FC20F9}">
      <dsp:nvSpPr>
        <dsp:cNvPr id="0" name=""/>
        <dsp:cNvSpPr/>
      </dsp:nvSpPr>
      <dsp:spPr>
        <a:xfrm rot="10800000">
          <a:off x="1195642" y="1245278"/>
          <a:ext cx="3796020" cy="958007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245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Gill Sans MT"/>
              <a:cs typeface="Gill Sans MT"/>
            </a:rPr>
            <a:t>EAIE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Gill Sans MT"/>
              <a:cs typeface="Gill Sans MT"/>
            </a:rPr>
            <a:t>Student Mobility Standard: RS3G</a:t>
          </a:r>
          <a:endParaRPr lang="en-US" sz="1400" kern="1200" dirty="0">
            <a:latin typeface="Gill Sans MT"/>
            <a:cs typeface="Gill Sans MT"/>
          </a:endParaRPr>
        </a:p>
      </dsp:txBody>
      <dsp:txXfrm rot="10800000">
        <a:off x="1435144" y="1245278"/>
        <a:ext cx="3556518" cy="958007"/>
      </dsp:txXfrm>
    </dsp:sp>
    <dsp:sp modelId="{3DF14742-699A-6B48-8C4D-BBBE453AC76F}">
      <dsp:nvSpPr>
        <dsp:cNvPr id="0" name=""/>
        <dsp:cNvSpPr/>
      </dsp:nvSpPr>
      <dsp:spPr>
        <a:xfrm>
          <a:off x="716638" y="1245278"/>
          <a:ext cx="958007" cy="95800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02EF94-8FE6-BA4C-A201-9212CC765872}">
      <dsp:nvSpPr>
        <dsp:cNvPr id="0" name=""/>
        <dsp:cNvSpPr/>
      </dsp:nvSpPr>
      <dsp:spPr>
        <a:xfrm rot="10800000">
          <a:off x="1195642" y="2489259"/>
          <a:ext cx="3796020" cy="958007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245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latin typeface="Gill Sans MT"/>
              <a:cs typeface="Gill Sans MT"/>
            </a:rPr>
            <a:t>OpenAIRE</a:t>
          </a:r>
          <a:endParaRPr lang="en-US" sz="1600" b="1" kern="1200" dirty="0" smtClean="0">
            <a:latin typeface="Gill Sans MT"/>
            <a:cs typeface="Gill Sans MT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Gill Sans MT"/>
              <a:cs typeface="Gill Sans MT"/>
            </a:rPr>
            <a:t>National Open Access Desk</a:t>
          </a:r>
          <a:endParaRPr lang="en-US" sz="1400" kern="1200" dirty="0">
            <a:latin typeface="Gill Sans MT"/>
            <a:cs typeface="Gill Sans MT"/>
          </a:endParaRPr>
        </a:p>
      </dsp:txBody>
      <dsp:txXfrm rot="10800000">
        <a:off x="1435144" y="2489259"/>
        <a:ext cx="3556518" cy="958007"/>
      </dsp:txXfrm>
    </dsp:sp>
    <dsp:sp modelId="{C74EE9B6-F8E6-AB44-8DD5-1AED66766405}">
      <dsp:nvSpPr>
        <dsp:cNvPr id="0" name=""/>
        <dsp:cNvSpPr/>
      </dsp:nvSpPr>
      <dsp:spPr>
        <a:xfrm>
          <a:off x="716638" y="2489259"/>
          <a:ext cx="958007" cy="95800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A3DD42-658F-B042-97E4-48015982B920}">
      <dsp:nvSpPr>
        <dsp:cNvPr id="0" name=""/>
        <dsp:cNvSpPr/>
      </dsp:nvSpPr>
      <dsp:spPr>
        <a:xfrm rot="10800000">
          <a:off x="1195642" y="3733239"/>
          <a:ext cx="3796020" cy="958007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245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latin typeface="Gill Sans MT"/>
              <a:cs typeface="Gill Sans MT"/>
            </a:rPr>
            <a:t>Pentaho</a:t>
          </a:r>
          <a:endParaRPr lang="en-US" sz="1600" b="1" kern="1200" dirty="0" smtClean="0">
            <a:latin typeface="Gill Sans MT"/>
            <a:cs typeface="Gill Sans MT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Gill Sans MT"/>
              <a:cs typeface="Gill Sans MT"/>
            </a:rPr>
            <a:t>Member of the Advisory Board</a:t>
          </a:r>
          <a:endParaRPr lang="en-US" sz="1400" kern="1200" dirty="0">
            <a:latin typeface="Gill Sans MT"/>
            <a:cs typeface="Gill Sans MT"/>
          </a:endParaRPr>
        </a:p>
      </dsp:txBody>
      <dsp:txXfrm rot="10800000">
        <a:off x="1435144" y="3733239"/>
        <a:ext cx="3556518" cy="958007"/>
      </dsp:txXfrm>
    </dsp:sp>
    <dsp:sp modelId="{1DFE7AA3-A8BB-5746-94BB-457F53E746D7}">
      <dsp:nvSpPr>
        <dsp:cNvPr id="0" name=""/>
        <dsp:cNvSpPr/>
      </dsp:nvSpPr>
      <dsp:spPr>
        <a:xfrm>
          <a:off x="716638" y="3733239"/>
          <a:ext cx="958007" cy="958007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9000" r="-119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B3FB3-11D5-F941-B576-0F4ECB96BEB5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3B7B1-6534-A747-A0EF-9A7838CC19B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89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BA3A206-73E1-E547-95B6-296D6D511FF5}" type="slidenum">
              <a:rPr lang="it-IT"/>
              <a:pPr eaLnBrk="1" hangingPunct="1"/>
              <a:t>5</a:t>
            </a:fld>
            <a:endParaRPr lang="it-IT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374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0CB47-3928-4C98-B3BD-BD5837709AA7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7493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3B7B1-6534-A747-A0EF-9A7838CC19B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46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050" y="2733679"/>
            <a:ext cx="7772400" cy="1470025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it-IT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19F2-36FB-D24D-9712-F17B947FEF6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78413" y="4897141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02560" y="1994549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194085" y="1819265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595651" y="4724167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6050" y="1619250"/>
            <a:ext cx="2047875" cy="327025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it-IT" dirty="0" smtClean="0"/>
              <a:t>Date &amp; </a:t>
            </a:r>
            <a:r>
              <a:rPr lang="it-IT" dirty="0" err="1" smtClean="0"/>
              <a:t>Place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46850" y="4892675"/>
            <a:ext cx="2017713" cy="266700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800000"/>
                </a:solidFill>
              </a:defRPr>
            </a:lvl1pPr>
          </a:lstStyle>
          <a:p>
            <a:pPr lvl="0"/>
            <a:r>
              <a:rPr lang="it-IT" dirty="0" smtClean="0"/>
              <a:t>Author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166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3ADF-3AEE-0043-B8C4-6AABA0539C0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500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59A2-4635-584C-8D2D-9E83D964F23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4375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>
            <a:lvl1pPr>
              <a:defRPr b="1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0737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050" y="2733677"/>
            <a:ext cx="7772400" cy="1470025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78413" y="4897141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02560" y="1994549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194085" y="1819265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595651" y="4724167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6050" y="1619250"/>
            <a:ext cx="2047875" cy="327025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it-IT" dirty="0" smtClean="0"/>
              <a:t>Date &amp; </a:t>
            </a:r>
            <a:r>
              <a:rPr lang="it-IT" dirty="0" err="1" smtClean="0"/>
              <a:t>Place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46850" y="4892675"/>
            <a:ext cx="2017713" cy="266700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800000"/>
                </a:solidFill>
              </a:defRPr>
            </a:lvl1pPr>
          </a:lstStyle>
          <a:p>
            <a:pPr lvl="0"/>
            <a:r>
              <a:rPr lang="it-IT" dirty="0" smtClean="0"/>
              <a:t>Author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190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122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78413" y="4897141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02560" y="1994549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194085" y="1819265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595651" y="4724167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920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86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4794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620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565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A9ECC-7DF6-D444-A4CD-8C3EDA6A2C8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82038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394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797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402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213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b="1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18414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050" y="2733675"/>
            <a:ext cx="7772400" cy="1470025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it-IT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19F2-36FB-D24D-9712-F17B947FEF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78413" y="4897141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02560" y="1994549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194085" y="1819265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595651" y="4724167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6050" y="1619250"/>
            <a:ext cx="2047875" cy="327025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it-IT" dirty="0" smtClean="0"/>
              <a:t>Date &amp; </a:t>
            </a:r>
            <a:r>
              <a:rPr lang="it-IT" dirty="0" err="1" smtClean="0"/>
              <a:t>Place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46850" y="4892675"/>
            <a:ext cx="2017713" cy="266700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800000"/>
                </a:solidFill>
              </a:defRPr>
            </a:lvl1pPr>
          </a:lstStyle>
          <a:p>
            <a:pPr lvl="0"/>
            <a:r>
              <a:rPr lang="it-IT" dirty="0" smtClean="0"/>
              <a:t>Author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5063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A9ECC-7DF6-D444-A4CD-8C3EDA6A2C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3222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85BE4-AD76-EA48-A5C7-C8AD85408BE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78413" y="4897141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02560" y="1994549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194085" y="1819265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595651" y="4724167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0629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CF39-1854-DB47-9AB8-4A33182F85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1813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1684-BE23-F048-9921-A5F4B4953F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6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85BE4-AD76-EA48-A5C7-C8AD85408BE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78413" y="4897141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02560" y="1994549"/>
            <a:ext cx="21394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194085" y="1819265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595651" y="4724167"/>
            <a:ext cx="0" cy="3432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4828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19F4-9C81-054E-957A-973EF9C0EB1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422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E840-1765-554F-B2A9-D03A41D09C8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1135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9EE2-911D-D64B-877F-CF7C7FEB0D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1494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2AE8-ADE3-CA4D-9541-D56BA33458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0510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3ADF-3AEE-0043-B8C4-6AABA0539C0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4972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59A2-4635-584C-8D2D-9E83D964F2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932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087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CF39-1854-DB47-9AB8-4A33182F850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430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1684-BE23-F048-9921-A5F4B4953F4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7868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19F4-9C81-054E-957A-973EF9C0EB1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607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E840-1765-554F-B2A9-D03A41D09C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7703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9EE2-911D-D64B-877F-CF7C7FEB0D5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5413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-10345" y="1040096"/>
            <a:ext cx="9154346" cy="581790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2AE8-ADE3-CA4D-9541-D56BA334589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40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2698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57347-4328-0F44-8238-3BEB25169EE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748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800000"/>
          </a:solidFill>
          <a:latin typeface="Gill Sans MT"/>
          <a:ea typeface="+mj-ea"/>
          <a:cs typeface="Gill Sans M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76092"/>
          </a:solidFill>
          <a:latin typeface="Gill Sans MT"/>
          <a:ea typeface="+mn-ea"/>
          <a:cs typeface="Gill Sans M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76092"/>
          </a:solidFill>
          <a:latin typeface="Gill Sans MT"/>
          <a:ea typeface="+mn-ea"/>
          <a:cs typeface="Gill Sans M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76092"/>
          </a:solidFill>
          <a:latin typeface="Gill Sans MT"/>
          <a:ea typeface="+mn-ea"/>
          <a:cs typeface="Gill Sans M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76092"/>
          </a:solidFill>
          <a:latin typeface="Gill Sans MT"/>
          <a:ea typeface="+mn-ea"/>
          <a:cs typeface="Gill Sans M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376092"/>
          </a:solidFill>
          <a:latin typeface="Gill Sans MT"/>
          <a:ea typeface="+mn-ea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2698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69AF89-3438-434B-803F-93A0E430A9C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12/05/2015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CCAB585-7A3B-4B72-BC62-6A408591564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840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800000"/>
          </a:solidFill>
          <a:latin typeface="Gill Sans MT"/>
          <a:ea typeface="+mj-ea"/>
          <a:cs typeface="Gill Sans M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76092"/>
          </a:solidFill>
          <a:latin typeface="Gill Sans MT"/>
          <a:ea typeface="+mn-ea"/>
          <a:cs typeface="Gill Sans M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76092"/>
          </a:solidFill>
          <a:latin typeface="Gill Sans MT"/>
          <a:ea typeface="+mn-ea"/>
          <a:cs typeface="Gill Sans M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76092"/>
          </a:solidFill>
          <a:latin typeface="Gill Sans MT"/>
          <a:ea typeface="+mn-ea"/>
          <a:cs typeface="Gill Sans M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76092"/>
          </a:solidFill>
          <a:latin typeface="Gill Sans MT"/>
          <a:ea typeface="+mn-ea"/>
          <a:cs typeface="Gill Sans M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376092"/>
          </a:solidFill>
          <a:latin typeface="Gill Sans MT"/>
          <a:ea typeface="+mn-ea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2698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57347-4328-0F44-8238-3BEB25169EE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93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800000"/>
          </a:solidFill>
          <a:latin typeface="Gill Sans MT"/>
          <a:ea typeface="+mj-ea"/>
          <a:cs typeface="Gill Sans M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76092"/>
          </a:solidFill>
          <a:latin typeface="Gill Sans MT"/>
          <a:ea typeface="+mn-ea"/>
          <a:cs typeface="Gill Sans M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76092"/>
          </a:solidFill>
          <a:latin typeface="Gill Sans MT"/>
          <a:ea typeface="+mn-ea"/>
          <a:cs typeface="Gill Sans M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76092"/>
          </a:solidFill>
          <a:latin typeface="Gill Sans MT"/>
          <a:ea typeface="+mn-ea"/>
          <a:cs typeface="Gill Sans M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76092"/>
          </a:solidFill>
          <a:latin typeface="Gill Sans MT"/>
          <a:ea typeface="+mn-ea"/>
          <a:cs typeface="Gill Sans M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376092"/>
          </a:solidFill>
          <a:latin typeface="Gill Sans MT"/>
          <a:ea typeface="+mn-ea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neca.it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neca.it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neca.it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neca.i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neca.it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neca.it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neca.i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neca.i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hyperlink" Target="http://www.cineca.it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ineca.it/" TargetMode="Externa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ineca.it/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787" y="2733679"/>
            <a:ext cx="8616950" cy="1470025"/>
          </a:xfrm>
        </p:spPr>
        <p:txBody>
          <a:bodyPr/>
          <a:lstStyle/>
          <a:p>
            <a:r>
              <a:rPr lang="en-US" sz="5400" dirty="0" smtClean="0"/>
              <a:t>IRIS &amp; DSpace-CRIS</a:t>
            </a:r>
            <a:br>
              <a:rPr lang="en-US" sz="5400" dirty="0" smtClean="0"/>
            </a:br>
            <a:r>
              <a:rPr lang="en-US" sz="3600" dirty="0" smtClean="0"/>
              <a:t>												an update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546850" y="4892675"/>
            <a:ext cx="2232644" cy="266700"/>
          </a:xfrm>
        </p:spPr>
        <p:txBody>
          <a:bodyPr/>
          <a:lstStyle/>
          <a:p>
            <a:r>
              <a:rPr lang="en-US" dirty="0" smtClean="0">
                <a:solidFill>
                  <a:srgbClr val="376092"/>
                </a:solidFill>
              </a:rPr>
              <a:t>Susanna </a:t>
            </a:r>
            <a:r>
              <a:rPr lang="en-US" dirty="0" err="1" smtClean="0">
                <a:solidFill>
                  <a:srgbClr val="376092"/>
                </a:solidFill>
              </a:rPr>
              <a:t>Mornati</a:t>
            </a:r>
            <a:r>
              <a:rPr lang="en-US" dirty="0" smtClean="0">
                <a:solidFill>
                  <a:srgbClr val="376092"/>
                </a:solidFill>
              </a:rPr>
              <a:t>, Andrea Bollini</a:t>
            </a:r>
            <a:endParaRPr lang="en-US" dirty="0">
              <a:solidFill>
                <a:srgbClr val="37609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4505" y="1936985"/>
            <a:ext cx="1736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76092"/>
                </a:solidFill>
                <a:latin typeface="Gill Sans"/>
                <a:cs typeface="Gill Sans"/>
              </a:rPr>
              <a:t>May 12, 2015</a:t>
            </a:r>
            <a:endParaRPr lang="en-US" sz="2000" dirty="0">
              <a:solidFill>
                <a:srgbClr val="376092"/>
              </a:solidFill>
              <a:latin typeface="Gill Sans"/>
              <a:cs typeface="Gill 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7334" y="1629116"/>
            <a:ext cx="1311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376092"/>
                </a:solidFill>
                <a:latin typeface="Gill Sans"/>
                <a:cs typeface="Gill Sans"/>
              </a:rPr>
              <a:t>euroCRIS</a:t>
            </a:r>
            <a:endParaRPr lang="en-US" sz="2000" dirty="0">
              <a:solidFill>
                <a:srgbClr val="376092"/>
              </a:solidFill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16427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new </a:t>
            </a:r>
            <a:r>
              <a:rPr lang="it-IT" dirty="0" err="1" smtClean="0"/>
              <a:t>features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/>
              <a:t>new standard </a:t>
            </a:r>
            <a:r>
              <a:rPr lang="it-IT" dirty="0" smtClean="0"/>
              <a:t>home page </a:t>
            </a:r>
            <a:r>
              <a:rPr lang="it-IT" dirty="0" err="1" smtClean="0"/>
              <a:t>components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Big </a:t>
            </a:r>
            <a:r>
              <a:rPr lang="it-IT" dirty="0" err="1" smtClean="0"/>
              <a:t>infographics</a:t>
            </a:r>
            <a:r>
              <a:rPr lang="it-IT" dirty="0" smtClean="0"/>
              <a:t> </a:t>
            </a:r>
            <a:r>
              <a:rPr lang="it-IT" dirty="0" err="1" smtClean="0"/>
              <a:t>summarizing</a:t>
            </a:r>
            <a:r>
              <a:rPr lang="it-IT" dirty="0" smtClean="0"/>
              <a:t> the CRIS </a:t>
            </a:r>
            <a:r>
              <a:rPr lang="it-IT" dirty="0" err="1" smtClean="0"/>
              <a:t>dimensions</a:t>
            </a:r>
            <a:endParaRPr lang="it-IT" dirty="0" smtClean="0"/>
          </a:p>
          <a:p>
            <a:pPr lvl="1"/>
            <a:r>
              <a:rPr lang="it-IT" dirty="0" smtClean="0"/>
              <a:t>Global </a:t>
            </a:r>
            <a:r>
              <a:rPr lang="it-IT" dirty="0" err="1" smtClean="0"/>
              <a:t>search</a:t>
            </a:r>
            <a:r>
              <a:rPr lang="it-IT" dirty="0" smtClean="0"/>
              <a:t> (</a:t>
            </a:r>
            <a:r>
              <a:rPr lang="it-IT" dirty="0" err="1" smtClean="0"/>
              <a:t>inspired</a:t>
            </a:r>
            <a:r>
              <a:rPr lang="it-IT" dirty="0" smtClean="0"/>
              <a:t> from Narcis.nl) </a:t>
            </a:r>
            <a:r>
              <a:rPr lang="it-IT" dirty="0" err="1" smtClean="0"/>
              <a:t>google</a:t>
            </a:r>
            <a:r>
              <a:rPr lang="it-IT" dirty="0" smtClean="0"/>
              <a:t> </a:t>
            </a:r>
            <a:r>
              <a:rPr lang="it-IT" dirty="0" err="1" smtClean="0"/>
              <a:t>like</a:t>
            </a:r>
            <a:r>
              <a:rPr lang="it-IT" dirty="0" smtClean="0"/>
              <a:t> with </a:t>
            </a:r>
            <a:r>
              <a:rPr lang="it-IT" dirty="0" err="1" smtClean="0"/>
              <a:t>clustering</a:t>
            </a:r>
            <a:r>
              <a:rPr lang="it-IT" dirty="0" smtClean="0"/>
              <a:t> and </a:t>
            </a:r>
            <a:r>
              <a:rPr lang="it-IT" dirty="0" err="1" smtClean="0"/>
              <a:t>highlighting</a:t>
            </a:r>
            <a:endParaRPr lang="it-IT" dirty="0" smtClean="0"/>
          </a:p>
          <a:p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Improved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submission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&amp; ORCID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integration</a:t>
            </a:r>
            <a:endParaRPr lang="it-IT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Creation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on the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fly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of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related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objects</a:t>
            </a:r>
            <a:endParaRPr lang="it-IT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Ability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to create text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field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that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are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resolved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automatically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as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linkage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(i.e. ORCID,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ResearcherID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, etc.)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2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764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81" y="62594"/>
            <a:ext cx="8140976" cy="674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3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86" y="1413165"/>
            <a:ext cx="8709682" cy="405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46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829" y="590342"/>
            <a:ext cx="4457700" cy="2390775"/>
          </a:xfrm>
          <a:prstGeom prst="rect">
            <a:avLst/>
          </a:prstGeom>
          <a:ln w="41275">
            <a:solidFill>
              <a:schemeClr val="accent1">
                <a:shade val="95000"/>
                <a:satMod val="105000"/>
                <a:alpha val="75000"/>
              </a:schemeClr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30" y="3670300"/>
            <a:ext cx="3400425" cy="2686050"/>
          </a:xfrm>
          <a:prstGeom prst="rect">
            <a:avLst/>
          </a:prstGeom>
          <a:ln w="41275">
            <a:solidFill>
              <a:schemeClr val="accent1">
                <a:shade val="95000"/>
                <a:satMod val="105000"/>
                <a:alpha val="75000"/>
              </a:schemeClr>
            </a:solidFill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288" y="1974850"/>
            <a:ext cx="3933825" cy="4000500"/>
          </a:xfrm>
          <a:prstGeom prst="rect">
            <a:avLst/>
          </a:prstGeom>
          <a:ln w="41275">
            <a:solidFill>
              <a:schemeClr val="accent1">
                <a:shade val="95000"/>
                <a:satMod val="105000"/>
                <a:alpha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4725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13" y="1261927"/>
            <a:ext cx="8852443" cy="5094425"/>
          </a:xfrm>
          <a:prstGeom prst="rect">
            <a:avLst/>
          </a:prstGeom>
        </p:spPr>
      </p:pic>
      <p:sp>
        <p:nvSpPr>
          <p:cNvPr id="6" name="Ovale 5"/>
          <p:cNvSpPr/>
          <p:nvPr/>
        </p:nvSpPr>
        <p:spPr>
          <a:xfrm>
            <a:off x="6553200" y="2040837"/>
            <a:ext cx="2590800" cy="662609"/>
          </a:xfrm>
          <a:prstGeom prst="ellipse">
            <a:avLst/>
          </a:prstGeom>
          <a:noFill/>
          <a:ln w="412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e 6"/>
          <p:cNvSpPr/>
          <p:nvPr/>
        </p:nvSpPr>
        <p:spPr>
          <a:xfrm>
            <a:off x="167111" y="3815766"/>
            <a:ext cx="2590800" cy="662609"/>
          </a:xfrm>
          <a:prstGeom prst="ellipse">
            <a:avLst/>
          </a:prstGeom>
          <a:noFill/>
          <a:ln w="412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in giù 8"/>
          <p:cNvSpPr/>
          <p:nvPr/>
        </p:nvSpPr>
        <p:spPr>
          <a:xfrm>
            <a:off x="7623315" y="2769707"/>
            <a:ext cx="417443" cy="834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/>
          <p:cNvSpPr txBox="1"/>
          <p:nvPr/>
        </p:nvSpPr>
        <p:spPr>
          <a:xfrm>
            <a:off x="2504662" y="1937785"/>
            <a:ext cx="3407258" cy="107721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3200" dirty="0" err="1" smtClean="0"/>
              <a:t>This</a:t>
            </a:r>
            <a:r>
              <a:rPr lang="it-IT" sz="3200" dirty="0" smtClean="0"/>
              <a:t> </a:t>
            </a:r>
            <a:r>
              <a:rPr lang="it-IT" sz="3200" dirty="0" err="1" smtClean="0"/>
              <a:t>is</a:t>
            </a:r>
            <a:r>
              <a:rPr lang="it-IT" sz="3200" dirty="0" smtClean="0"/>
              <a:t> the </a:t>
            </a:r>
            <a:r>
              <a:rPr lang="it-IT" sz="3200" dirty="0" err="1" smtClean="0"/>
              <a:t>clustering</a:t>
            </a:r>
            <a:r>
              <a:rPr lang="it-IT" sz="3200" dirty="0" smtClean="0"/>
              <a:t> </a:t>
            </a:r>
            <a:r>
              <a:rPr lang="it-IT" sz="3200" dirty="0" err="1" smtClean="0"/>
              <a:t>level</a:t>
            </a:r>
            <a:endParaRPr lang="en-GB" sz="3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869637" y="4474562"/>
            <a:ext cx="2683564" cy="107721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3200" dirty="0" err="1" smtClean="0"/>
              <a:t>Contextual</a:t>
            </a:r>
            <a:r>
              <a:rPr lang="it-IT" sz="3200" dirty="0" smtClean="0"/>
              <a:t> </a:t>
            </a:r>
            <a:r>
              <a:rPr lang="it-IT" sz="3200" dirty="0" err="1" smtClean="0"/>
              <a:t>facets</a:t>
            </a:r>
            <a:endParaRPr lang="en-GB" sz="3200" dirty="0"/>
          </a:p>
        </p:txBody>
      </p:sp>
      <p:sp>
        <p:nvSpPr>
          <p:cNvPr id="14" name="Rettangolo arrotondato 13"/>
          <p:cNvSpPr/>
          <p:nvPr/>
        </p:nvSpPr>
        <p:spPr>
          <a:xfrm>
            <a:off x="6745357" y="3669988"/>
            <a:ext cx="2173356" cy="2550030"/>
          </a:xfrm>
          <a:prstGeom prst="roundRect">
            <a:avLst/>
          </a:prstGeom>
          <a:noFill/>
          <a:ln w="412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42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77" y="1286496"/>
            <a:ext cx="8858001" cy="489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8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new </a:t>
            </a:r>
            <a:r>
              <a:rPr lang="it-IT" dirty="0" err="1" smtClean="0"/>
              <a:t>features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standard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home page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components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lvl="1"/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Big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infographics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summarizing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 CRIS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dimensions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Global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search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inspired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from Narcis.nl)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google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like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with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clustering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highlighting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dirty="0" err="1" smtClean="0"/>
              <a:t>Improved</a:t>
            </a:r>
            <a:r>
              <a:rPr lang="it-IT" dirty="0" smtClean="0"/>
              <a:t> </a:t>
            </a:r>
            <a:r>
              <a:rPr lang="it-IT" dirty="0" err="1" smtClean="0"/>
              <a:t>submission</a:t>
            </a:r>
            <a:r>
              <a:rPr lang="it-IT" dirty="0" smtClean="0"/>
              <a:t> &amp; ORCID </a:t>
            </a:r>
            <a:r>
              <a:rPr lang="it-IT" dirty="0" err="1" smtClean="0"/>
              <a:t>integration</a:t>
            </a:r>
            <a:endParaRPr lang="it-IT" dirty="0" smtClean="0"/>
          </a:p>
          <a:p>
            <a:pPr lvl="1"/>
            <a:r>
              <a:rPr lang="it-IT" dirty="0" err="1" smtClean="0"/>
              <a:t>Creation</a:t>
            </a:r>
            <a:r>
              <a:rPr lang="it-IT" dirty="0" smtClean="0"/>
              <a:t> on the </a:t>
            </a:r>
            <a:r>
              <a:rPr lang="it-IT" dirty="0" err="1" smtClean="0"/>
              <a:t>fly</a:t>
            </a:r>
            <a:r>
              <a:rPr lang="it-IT" dirty="0" smtClean="0"/>
              <a:t> of </a:t>
            </a:r>
            <a:r>
              <a:rPr lang="it-IT" dirty="0" err="1" smtClean="0"/>
              <a:t>related</a:t>
            </a:r>
            <a:r>
              <a:rPr lang="it-IT" dirty="0" smtClean="0"/>
              <a:t> </a:t>
            </a:r>
            <a:r>
              <a:rPr lang="it-IT" dirty="0" err="1" smtClean="0"/>
              <a:t>objects</a:t>
            </a:r>
            <a:endParaRPr lang="it-IT" dirty="0"/>
          </a:p>
          <a:p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Ability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to create text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field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that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are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resolved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automatically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as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linkage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 (i.e. ORCID, </a:t>
            </a:r>
            <a:r>
              <a:rPr lang="it-IT" dirty="0" err="1" smtClean="0">
                <a:solidFill>
                  <a:schemeClr val="bg1">
                    <a:lumMod val="75000"/>
                  </a:schemeClr>
                </a:solidFill>
              </a:rPr>
              <a:t>ResearcherID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, etc.)</a:t>
            </a:r>
          </a:p>
        </p:txBody>
      </p:sp>
      <p:sp>
        <p:nvSpPr>
          <p:cNvPr id="8" name="Rettangolo 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2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809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760968"/>
            <a:ext cx="9096375" cy="2924175"/>
          </a:xfrm>
          <a:prstGeom prst="rect">
            <a:avLst/>
          </a:prstGeom>
        </p:spPr>
      </p:pic>
      <p:sp>
        <p:nvSpPr>
          <p:cNvPr id="6" name="Ovale 5"/>
          <p:cNvSpPr/>
          <p:nvPr/>
        </p:nvSpPr>
        <p:spPr>
          <a:xfrm>
            <a:off x="7765776" y="2531165"/>
            <a:ext cx="1330601" cy="715618"/>
          </a:xfrm>
          <a:prstGeom prst="ellipse">
            <a:avLst/>
          </a:prstGeom>
          <a:noFill/>
          <a:ln w="412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987" y="1965327"/>
            <a:ext cx="5486400" cy="4391025"/>
          </a:xfrm>
          <a:prstGeom prst="rect">
            <a:avLst/>
          </a:prstGeom>
          <a:ln w="41275">
            <a:solidFill>
              <a:schemeClr val="accent1">
                <a:shade val="95000"/>
                <a:satMod val="105000"/>
                <a:alpha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2672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new </a:t>
            </a:r>
            <a:r>
              <a:rPr lang="it-IT" dirty="0" err="1" smtClean="0"/>
              <a:t>features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standard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home page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components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lvl="1"/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Big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infographics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summarizing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 CRIS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dimensions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Global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search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inspired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from Narcis.nl)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google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like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with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clustering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highlighting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sz="2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Improved</a:t>
            </a:r>
            <a:r>
              <a:rPr lang="it-IT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2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submission</a:t>
            </a:r>
            <a:r>
              <a:rPr lang="it-IT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&amp; ORCID </a:t>
            </a:r>
            <a:r>
              <a:rPr lang="it-IT" sz="2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integration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Creation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on the 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fly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related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objects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dirty="0" err="1"/>
              <a:t>Ability</a:t>
            </a:r>
            <a:r>
              <a:rPr lang="it-IT" dirty="0"/>
              <a:t> to create text </a:t>
            </a:r>
            <a:r>
              <a:rPr lang="it-IT" dirty="0" err="1"/>
              <a:t>field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are </a:t>
            </a:r>
            <a:r>
              <a:rPr lang="it-IT" dirty="0" err="1"/>
              <a:t>resolved</a:t>
            </a:r>
            <a:r>
              <a:rPr lang="it-IT" dirty="0"/>
              <a:t> </a:t>
            </a:r>
            <a:r>
              <a:rPr lang="it-IT" dirty="0" err="1"/>
              <a:t>automatically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linkage</a:t>
            </a:r>
            <a:r>
              <a:rPr lang="it-IT" dirty="0"/>
              <a:t> (i.e. ORCID, </a:t>
            </a:r>
            <a:r>
              <a:rPr lang="it-IT" dirty="0" err="1"/>
              <a:t>ResearcherID</a:t>
            </a:r>
            <a:r>
              <a:rPr lang="it-IT" dirty="0"/>
              <a:t>, etc.)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2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706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Data </a:t>
            </a:r>
            <a:r>
              <a:rPr lang="it-IT" dirty="0" err="1" smtClean="0"/>
              <a:t>load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 smtClean="0"/>
              <a:t>We</a:t>
            </a:r>
            <a:r>
              <a:rPr lang="it-IT" dirty="0" smtClean="0"/>
              <a:t> are </a:t>
            </a:r>
            <a:r>
              <a:rPr lang="it-IT" dirty="0" err="1" smtClean="0"/>
              <a:t>implementing</a:t>
            </a:r>
            <a:r>
              <a:rPr lang="it-IT" dirty="0" smtClean="0"/>
              <a:t> a </a:t>
            </a:r>
            <a:r>
              <a:rPr lang="it-IT" dirty="0" err="1" smtClean="0"/>
              <a:t>generic</a:t>
            </a:r>
            <a:r>
              <a:rPr lang="it-IT" dirty="0" smtClean="0"/>
              <a:t> </a:t>
            </a:r>
            <a:r>
              <a:rPr lang="it-IT" dirty="0" err="1" smtClean="0"/>
              <a:t>tool</a:t>
            </a:r>
            <a:r>
              <a:rPr lang="it-IT" dirty="0" smtClean="0"/>
              <a:t> to </a:t>
            </a:r>
            <a:r>
              <a:rPr lang="it-IT" dirty="0" err="1" smtClean="0"/>
              <a:t>load</a:t>
            </a:r>
            <a:r>
              <a:rPr lang="it-IT" dirty="0" smtClean="0"/>
              <a:t>, update and delete data in DSpace-CRIS </a:t>
            </a:r>
            <a:r>
              <a:rPr lang="it-IT" dirty="0" err="1" smtClean="0"/>
              <a:t>using</a:t>
            </a:r>
            <a:r>
              <a:rPr lang="it-IT" dirty="0" smtClean="0"/>
              <a:t> </a:t>
            </a:r>
            <a:r>
              <a:rPr lang="it-IT" dirty="0" err="1" smtClean="0"/>
              <a:t>spreedsheet</a:t>
            </a:r>
            <a:endParaRPr lang="it-IT" dirty="0" smtClean="0"/>
          </a:p>
          <a:p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tool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to </a:t>
            </a:r>
            <a:r>
              <a:rPr lang="it-IT" dirty="0" err="1" smtClean="0"/>
              <a:t>load</a:t>
            </a:r>
            <a:r>
              <a:rPr lang="it-IT" dirty="0" smtClean="0"/>
              <a:t> data in the </a:t>
            </a:r>
            <a:r>
              <a:rPr lang="it-IT" dirty="0" err="1" smtClean="0"/>
              <a:t>euroCRIS</a:t>
            </a:r>
            <a:r>
              <a:rPr lang="it-IT" dirty="0" smtClean="0"/>
              <a:t> </a:t>
            </a:r>
            <a:r>
              <a:rPr lang="it-IT" dirty="0" err="1" smtClean="0"/>
              <a:t>repository</a:t>
            </a:r>
            <a:endParaRPr lang="it-IT" dirty="0" smtClean="0"/>
          </a:p>
          <a:p>
            <a:pPr lvl="1"/>
            <a:r>
              <a:rPr lang="it-IT" dirty="0" err="1" smtClean="0"/>
              <a:t>Researcher</a:t>
            </a:r>
            <a:r>
              <a:rPr lang="it-IT" dirty="0" smtClean="0"/>
              <a:t> Page (</a:t>
            </a:r>
            <a:r>
              <a:rPr lang="it-IT" dirty="0" err="1" smtClean="0"/>
              <a:t>profile</a:t>
            </a:r>
            <a:r>
              <a:rPr lang="it-IT" dirty="0" smtClean="0"/>
              <a:t>) </a:t>
            </a:r>
            <a:r>
              <a:rPr lang="it-IT" dirty="0" err="1" smtClean="0"/>
              <a:t>enriching</a:t>
            </a:r>
            <a:r>
              <a:rPr lang="it-IT" dirty="0" smtClean="0"/>
              <a:t> the data with ORCID, </a:t>
            </a:r>
            <a:r>
              <a:rPr lang="it-IT" dirty="0" err="1" smtClean="0"/>
              <a:t>using</a:t>
            </a:r>
            <a:r>
              <a:rPr lang="it-IT" dirty="0" smtClean="0"/>
              <a:t> just public API!</a:t>
            </a:r>
          </a:p>
          <a:p>
            <a:pPr lvl="1"/>
            <a:r>
              <a:rPr lang="it-IT" dirty="0" smtClean="0"/>
              <a:t>DRIS</a:t>
            </a:r>
          </a:p>
          <a:p>
            <a:pPr lvl="1"/>
            <a:r>
              <a:rPr lang="it-IT" dirty="0" err="1" smtClean="0"/>
              <a:t>Membership</a:t>
            </a:r>
            <a:endParaRPr lang="en-GB" dirty="0"/>
          </a:p>
        </p:txBody>
      </p:sp>
      <p:sp>
        <p:nvSpPr>
          <p:cNvPr id="8" name="Rettangolo 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2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543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Talking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err="1"/>
              <a:t>Cineca</a:t>
            </a:r>
            <a:r>
              <a:rPr lang="en-US" dirty="0"/>
              <a:t> activities in </a:t>
            </a:r>
            <a:r>
              <a:rPr lang="en-US" dirty="0" smtClean="0"/>
              <a:t>Italy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DSpace-CRIS in a nutshell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The 4.3.0 release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Next major goals</a:t>
            </a:r>
          </a:p>
        </p:txBody>
      </p:sp>
      <p:sp>
        <p:nvSpPr>
          <p:cNvPr id="7" name="Rettangolo 6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2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574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6" y="1126437"/>
            <a:ext cx="9000363" cy="481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" y="-26987"/>
            <a:ext cx="853244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DSpace-CRIS e ORCID: next steps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48608" y="1083655"/>
            <a:ext cx="6840760" cy="28803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800" dirty="0" smtClean="0"/>
          </a:p>
          <a:p>
            <a:pPr lvl="1"/>
            <a:r>
              <a:rPr lang="en-GB" sz="2000" b="1" dirty="0" smtClean="0"/>
              <a:t>Research</a:t>
            </a:r>
            <a:r>
              <a:rPr lang="en-GB" sz="2000" dirty="0" smtClean="0"/>
              <a:t>’s bibliographic data</a:t>
            </a:r>
          </a:p>
          <a:p>
            <a:pPr lvl="1">
              <a:buNone/>
            </a:pPr>
            <a:r>
              <a:rPr lang="en-GB" sz="1600" dirty="0" smtClean="0"/>
              <a:t>(including the possibility to activate synchronisation for single field)</a:t>
            </a:r>
            <a:endParaRPr lang="en-GB" sz="2000" dirty="0" smtClean="0"/>
          </a:p>
          <a:p>
            <a:pPr lvl="1"/>
            <a:r>
              <a:rPr lang="en-GB" sz="2000" b="1" dirty="0" smtClean="0"/>
              <a:t>Publications</a:t>
            </a:r>
            <a:endParaRPr lang="en-GB" sz="2000" dirty="0" smtClean="0"/>
          </a:p>
          <a:p>
            <a:pPr lvl="1">
              <a:buNone/>
            </a:pPr>
            <a:r>
              <a:rPr lang="en-GB" sz="1600" dirty="0" smtClean="0"/>
              <a:t>(with the possibility to chose the publications to sync)</a:t>
            </a:r>
            <a:endParaRPr lang="en-GB" sz="2000" dirty="0" smtClean="0"/>
          </a:p>
          <a:p>
            <a:pPr lvl="1"/>
            <a:r>
              <a:rPr lang="en-GB" sz="2000" b="1" dirty="0" smtClean="0"/>
              <a:t>Projects</a:t>
            </a:r>
            <a:endParaRPr lang="en-GB" sz="2000" dirty="0" smtClean="0"/>
          </a:p>
          <a:p>
            <a:pPr lvl="1">
              <a:buNone/>
            </a:pPr>
            <a:r>
              <a:rPr lang="en-GB" sz="1600" dirty="0" smtClean="0"/>
              <a:t>(with the possibility to chose which projects to sync)</a:t>
            </a:r>
            <a:endParaRPr lang="en-GB" sz="2800" dirty="0"/>
          </a:p>
        </p:txBody>
      </p:sp>
      <p:sp>
        <p:nvSpPr>
          <p:cNvPr id="5" name="Rettangolo arrotondato 4"/>
          <p:cNvSpPr/>
          <p:nvPr/>
        </p:nvSpPr>
        <p:spPr>
          <a:xfrm>
            <a:off x="388369" y="1299679"/>
            <a:ext cx="2016224" cy="2448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bg2"/>
                </a:solidFill>
              </a:rPr>
              <a:t>PUSH </a:t>
            </a:r>
            <a:r>
              <a:rPr lang="it-IT" b="1" dirty="0" err="1" smtClean="0">
                <a:solidFill>
                  <a:schemeClr val="bg2"/>
                </a:solidFill>
              </a:rPr>
              <a:t>local</a:t>
            </a:r>
            <a:r>
              <a:rPr lang="it-IT" b="1" dirty="0" smtClean="0">
                <a:solidFill>
                  <a:schemeClr val="bg2"/>
                </a:solidFill>
              </a:rPr>
              <a:t> information to ORCID</a:t>
            </a:r>
          </a:p>
        </p:txBody>
      </p:sp>
      <p:sp>
        <p:nvSpPr>
          <p:cNvPr id="6" name="Parentesi graffa aperta 5"/>
          <p:cNvSpPr/>
          <p:nvPr/>
        </p:nvSpPr>
        <p:spPr>
          <a:xfrm>
            <a:off x="2476600" y="1299679"/>
            <a:ext cx="576064" cy="2520280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arrotondato 10"/>
          <p:cNvSpPr/>
          <p:nvPr/>
        </p:nvSpPr>
        <p:spPr>
          <a:xfrm>
            <a:off x="6660232" y="3963975"/>
            <a:ext cx="2016224" cy="2448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bg2"/>
                </a:solidFill>
              </a:rPr>
              <a:t>PULL </a:t>
            </a:r>
            <a:r>
              <a:rPr lang="en-GB" b="1" dirty="0" smtClean="0">
                <a:solidFill>
                  <a:schemeClr val="bg2"/>
                </a:solidFill>
              </a:rPr>
              <a:t>extended</a:t>
            </a:r>
            <a:r>
              <a:rPr lang="it-IT" b="1" dirty="0" smtClean="0">
                <a:solidFill>
                  <a:schemeClr val="bg2"/>
                </a:solidFill>
              </a:rPr>
              <a:t> information from ORCID</a:t>
            </a:r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546717" y="4078496"/>
            <a:ext cx="5512501" cy="2405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376092"/>
                </a:solidFill>
                <a:latin typeface="Gill Sans MT"/>
                <a:ea typeface="+mn-ea"/>
                <a:cs typeface="Gill Sans MT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376092"/>
                </a:solidFill>
                <a:latin typeface="Gill Sans MT"/>
                <a:ea typeface="+mn-ea"/>
                <a:cs typeface="Gill Sans MT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376092"/>
                </a:solidFill>
                <a:latin typeface="Gill Sans MT"/>
                <a:ea typeface="+mn-ea"/>
                <a:cs typeface="Gill Sans MT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376092"/>
                </a:solidFill>
                <a:latin typeface="Gill Sans MT"/>
                <a:ea typeface="+mn-ea"/>
                <a:cs typeface="Gill Sans MT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376092"/>
                </a:solidFill>
                <a:latin typeface="Gill Sans MT"/>
                <a:ea typeface="+mn-ea"/>
                <a:cs typeface="Gill Sans M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Propose to </a:t>
            </a:r>
            <a:r>
              <a:rPr lang="en-US" sz="2000" b="1" dirty="0"/>
              <a:t>import records </a:t>
            </a:r>
            <a:r>
              <a:rPr lang="en-US" sz="2000" dirty="0"/>
              <a:t>in DSpace-CRIS </a:t>
            </a:r>
            <a:r>
              <a:rPr lang="en-US" sz="1800" dirty="0"/>
              <a:t>when login-in looking to the Researcher’s ORCID profile</a:t>
            </a:r>
          </a:p>
          <a:p>
            <a:pPr marL="0" indent="0" algn="ctr">
              <a:buNone/>
            </a:pPr>
            <a:r>
              <a:rPr lang="en-US" sz="2000" dirty="0"/>
              <a:t>Or</a:t>
            </a:r>
          </a:p>
          <a:p>
            <a:pPr marL="0" indent="0">
              <a:buNone/>
            </a:pPr>
            <a:r>
              <a:rPr lang="en-US" sz="2000" dirty="0"/>
              <a:t>Automatically (notification and preferences allowed) </a:t>
            </a:r>
            <a:r>
              <a:rPr lang="en-US" sz="1800" dirty="0"/>
              <a:t>when </a:t>
            </a:r>
            <a:r>
              <a:rPr lang="en-US" sz="1800" b="1" dirty="0"/>
              <a:t>ORCID premium membership </a:t>
            </a:r>
            <a:r>
              <a:rPr lang="en-US" sz="1800" dirty="0"/>
              <a:t>is available</a:t>
            </a:r>
          </a:p>
        </p:txBody>
      </p:sp>
      <p:sp>
        <p:nvSpPr>
          <p:cNvPr id="13" name="Parentesi graffa aperta 12"/>
          <p:cNvSpPr/>
          <p:nvPr/>
        </p:nvSpPr>
        <p:spPr>
          <a:xfrm rot="10800000">
            <a:off x="5868147" y="3963975"/>
            <a:ext cx="576064" cy="2520280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2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938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Next</a:t>
            </a:r>
            <a:r>
              <a:rPr lang="it-IT" dirty="0" smtClean="0"/>
              <a:t> </a:t>
            </a:r>
            <a:r>
              <a:rPr lang="it-IT" dirty="0" err="1" smtClean="0"/>
              <a:t>milestones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b="1" dirty="0" err="1" smtClean="0"/>
              <a:t>May</a:t>
            </a:r>
            <a:r>
              <a:rPr lang="it-IT" dirty="0" smtClean="0"/>
              <a:t>: release of DSpace-CRIS 5.2.0 with the CSV import </a:t>
            </a:r>
            <a:r>
              <a:rPr lang="it-IT" dirty="0" err="1" smtClean="0"/>
              <a:t>tool</a:t>
            </a:r>
            <a:endParaRPr lang="it-IT" dirty="0" smtClean="0"/>
          </a:p>
          <a:p>
            <a:r>
              <a:rPr lang="it-IT" b="1" dirty="0" err="1" smtClean="0"/>
              <a:t>June</a:t>
            </a:r>
            <a:r>
              <a:rPr lang="it-IT" b="1" dirty="0" smtClean="0"/>
              <a:t>:</a:t>
            </a:r>
            <a:r>
              <a:rPr lang="it-IT" dirty="0" smtClean="0"/>
              <a:t> PUSH </a:t>
            </a:r>
            <a:r>
              <a:rPr lang="it-IT" dirty="0" err="1" smtClean="0"/>
              <a:t>services</a:t>
            </a:r>
            <a:r>
              <a:rPr lang="it-IT" dirty="0" smtClean="0"/>
              <a:t> to ORCID, </a:t>
            </a:r>
            <a:r>
              <a:rPr lang="it-IT" dirty="0" err="1" smtClean="0"/>
              <a:t>Researcher</a:t>
            </a:r>
            <a:r>
              <a:rPr lang="it-IT" dirty="0" smtClean="0"/>
              <a:t> Page </a:t>
            </a:r>
            <a:r>
              <a:rPr lang="it-IT" dirty="0" smtClean="0">
                <a:sym typeface="Wingdings" panose="05000000000000000000" pitchFamily="2" charset="2"/>
              </a:rPr>
              <a:t> ORCID record</a:t>
            </a:r>
          </a:p>
          <a:p>
            <a:pPr lvl="1"/>
            <a:r>
              <a:rPr lang="it-IT" dirty="0" smtClean="0">
                <a:sym typeface="Wingdings" panose="05000000000000000000" pitchFamily="2" charset="2"/>
              </a:rPr>
              <a:t>Local </a:t>
            </a:r>
            <a:r>
              <a:rPr lang="it-IT" dirty="0" err="1" smtClean="0">
                <a:sym typeface="Wingdings" panose="05000000000000000000" pitchFamily="2" charset="2"/>
              </a:rPr>
              <a:t>identifier</a:t>
            </a:r>
            <a:endParaRPr lang="it-IT" dirty="0" smtClean="0">
              <a:sym typeface="Wingdings" panose="05000000000000000000" pitchFamily="2" charset="2"/>
            </a:endParaRPr>
          </a:p>
          <a:p>
            <a:pPr lvl="1"/>
            <a:r>
              <a:rPr lang="it-IT" dirty="0" err="1" smtClean="0">
                <a:sym typeface="Wingdings" panose="05000000000000000000" pitchFamily="2" charset="2"/>
              </a:rPr>
              <a:t>Biographic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>
                <a:sym typeface="Wingdings" panose="05000000000000000000" pitchFamily="2" charset="2"/>
              </a:rPr>
              <a:t>information</a:t>
            </a:r>
            <a:endParaRPr lang="en-GB" dirty="0"/>
          </a:p>
          <a:p>
            <a:pPr lvl="1"/>
            <a:r>
              <a:rPr lang="it-IT" dirty="0" smtClean="0">
                <a:sym typeface="Wingdings" panose="05000000000000000000" pitchFamily="2" charset="2"/>
              </a:rPr>
              <a:t>Publications</a:t>
            </a:r>
          </a:p>
          <a:p>
            <a:pPr lvl="1"/>
            <a:r>
              <a:rPr lang="it-IT" dirty="0" err="1" smtClean="0">
                <a:sym typeface="Wingdings" panose="05000000000000000000" pitchFamily="2" charset="2"/>
              </a:rPr>
              <a:t>Projects</a:t>
            </a:r>
            <a:endParaRPr lang="it-IT" dirty="0">
              <a:sym typeface="Wingdings" panose="05000000000000000000" pitchFamily="2" charset="2"/>
            </a:endParaRPr>
          </a:p>
          <a:p>
            <a:r>
              <a:rPr lang="it-IT" b="1" dirty="0" err="1" smtClean="0">
                <a:sym typeface="Wingdings" panose="05000000000000000000" pitchFamily="2" charset="2"/>
              </a:rPr>
              <a:t>September</a:t>
            </a:r>
            <a:r>
              <a:rPr lang="it-IT" dirty="0" smtClean="0">
                <a:sym typeface="Wingdings" panose="05000000000000000000" pitchFamily="2" charset="2"/>
              </a:rPr>
              <a:t>: PULL </a:t>
            </a:r>
            <a:r>
              <a:rPr lang="it-IT" dirty="0" err="1" smtClean="0">
                <a:sym typeface="Wingdings" panose="05000000000000000000" pitchFamily="2" charset="2"/>
              </a:rPr>
              <a:t>services</a:t>
            </a:r>
            <a:r>
              <a:rPr lang="it-IT" dirty="0" smtClean="0">
                <a:sym typeface="Wingdings" panose="05000000000000000000" pitchFamily="2" charset="2"/>
              </a:rPr>
              <a:t> from ORCID</a:t>
            </a:r>
          </a:p>
          <a:p>
            <a:pPr lvl="1"/>
            <a:r>
              <a:rPr lang="it-IT" dirty="0" err="1" smtClean="0">
                <a:sym typeface="Wingdings" panose="05000000000000000000" pitchFamily="2" charset="2"/>
              </a:rPr>
              <a:t>Capture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publications</a:t>
            </a:r>
            <a:r>
              <a:rPr lang="it-IT" dirty="0" smtClean="0">
                <a:sym typeface="Wingdings" panose="05000000000000000000" pitchFamily="2" charset="2"/>
              </a:rPr>
              <a:t> &amp; </a:t>
            </a:r>
            <a:r>
              <a:rPr lang="it-IT" dirty="0" err="1" smtClean="0">
                <a:sym typeface="Wingdings" panose="05000000000000000000" pitchFamily="2" charset="2"/>
              </a:rPr>
              <a:t>projects</a:t>
            </a:r>
            <a:endParaRPr lang="it-IT" dirty="0" smtClean="0">
              <a:sym typeface="Wingdings" panose="05000000000000000000" pitchFamily="2" charset="2"/>
            </a:endParaRPr>
          </a:p>
          <a:p>
            <a:pPr lvl="1"/>
            <a:r>
              <a:rPr lang="it-IT" dirty="0" err="1" smtClean="0">
                <a:sym typeface="Wingdings" panose="05000000000000000000" pitchFamily="2" charset="2"/>
              </a:rPr>
              <a:t>Retrieve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biographic</a:t>
            </a:r>
            <a:r>
              <a:rPr lang="it-IT" dirty="0" smtClean="0">
                <a:sym typeface="Wingdings" panose="05000000000000000000" pitchFamily="2" charset="2"/>
              </a:rPr>
              <a:t> information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numero diapositiva 3"/>
          <p:cNvSpPr txBox="1">
            <a:spLocks/>
          </p:cNvSpPr>
          <p:nvPr/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3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03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05409" y="6173088"/>
            <a:ext cx="8481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err="1" smtClean="0">
                <a:solidFill>
                  <a:schemeClr val="bg1"/>
                </a:solidFill>
              </a:rPr>
              <a:t>Courtesy</a:t>
            </a:r>
            <a:r>
              <a:rPr lang="it-IT" sz="1400" dirty="0" smtClean="0">
                <a:solidFill>
                  <a:schemeClr val="bg1"/>
                </a:solidFill>
              </a:rPr>
              <a:t> of Joao </a:t>
            </a:r>
            <a:r>
              <a:rPr lang="it-IT" sz="1400" dirty="0" err="1" smtClean="0">
                <a:solidFill>
                  <a:schemeClr val="bg1"/>
                </a:solidFill>
              </a:rPr>
              <a:t>Moreira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http</a:t>
            </a:r>
            <a:r>
              <a:rPr lang="en-GB" sz="1400" dirty="0">
                <a:solidFill>
                  <a:schemeClr val="bg1"/>
                </a:solidFill>
              </a:rPr>
              <a:t>://www.slideshare.net/DuraSpace/32415-slides-new-possibilities-developments-with-dspace-and-orcid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08" y="187808"/>
            <a:ext cx="3891823" cy="307222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980" y="1177225"/>
            <a:ext cx="6458878" cy="4995863"/>
          </a:xfrm>
          <a:prstGeom prst="rect">
            <a:avLst/>
          </a:prstGeom>
          <a:ln w="41275">
            <a:solidFill>
              <a:schemeClr val="accent1">
                <a:alpha val="75000"/>
              </a:schemeClr>
            </a:solidFill>
          </a:ln>
        </p:spPr>
      </p:pic>
      <p:sp>
        <p:nvSpPr>
          <p:cNvPr id="9" name="Ovale 8"/>
          <p:cNvSpPr/>
          <p:nvPr/>
        </p:nvSpPr>
        <p:spPr>
          <a:xfrm>
            <a:off x="7513983" y="4333461"/>
            <a:ext cx="715617" cy="556591"/>
          </a:xfrm>
          <a:prstGeom prst="ellipse">
            <a:avLst/>
          </a:prstGeom>
          <a:noFill/>
          <a:ln w="412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/>
          <p:cNvSpPr txBox="1"/>
          <p:nvPr/>
        </p:nvSpPr>
        <p:spPr>
          <a:xfrm>
            <a:off x="4618383" y="5192128"/>
            <a:ext cx="2365513" cy="646331"/>
          </a:xfrm>
          <a:prstGeom prst="rect">
            <a:avLst/>
          </a:prstGeom>
          <a:noFill/>
          <a:ln w="4127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Now</a:t>
            </a:r>
            <a:r>
              <a:rPr lang="it-IT" dirty="0" smtClean="0">
                <a:solidFill>
                  <a:schemeClr val="accent1"/>
                </a:solidFill>
              </a:rPr>
              <a:t>:		</a:t>
            </a:r>
            <a:r>
              <a:rPr lang="it-IT" b="1" dirty="0" smtClean="0">
                <a:solidFill>
                  <a:schemeClr val="accent1"/>
                </a:solidFill>
              </a:rPr>
              <a:t>5/7</a:t>
            </a:r>
          </a:p>
          <a:p>
            <a:r>
              <a:rPr lang="it-IT" dirty="0" err="1" smtClean="0">
                <a:solidFill>
                  <a:schemeClr val="accent1"/>
                </a:solidFill>
              </a:rPr>
              <a:t>September</a:t>
            </a:r>
            <a:r>
              <a:rPr lang="it-IT" dirty="0" smtClean="0">
                <a:solidFill>
                  <a:schemeClr val="accent1"/>
                </a:solidFill>
              </a:rPr>
              <a:t>: 	</a:t>
            </a:r>
            <a:r>
              <a:rPr lang="it-IT" b="1" dirty="0" smtClean="0">
                <a:solidFill>
                  <a:schemeClr val="accent1"/>
                </a:solidFill>
              </a:rPr>
              <a:t>7/7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12" name="Connettore 2 11"/>
          <p:cNvCxnSpPr>
            <a:stCxn id="9" idx="3"/>
          </p:cNvCxnSpPr>
          <p:nvPr/>
        </p:nvCxnSpPr>
        <p:spPr>
          <a:xfrm flipH="1">
            <a:off x="6983896" y="4808541"/>
            <a:ext cx="634887" cy="383587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e 12"/>
          <p:cNvSpPr/>
          <p:nvPr/>
        </p:nvSpPr>
        <p:spPr>
          <a:xfrm>
            <a:off x="6026727" y="789709"/>
            <a:ext cx="2660073" cy="914400"/>
          </a:xfrm>
          <a:prstGeom prst="ellipse">
            <a:avLst/>
          </a:prstGeom>
          <a:solidFill>
            <a:schemeClr val="tx2"/>
          </a:solidFill>
          <a:ln w="412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March 25,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40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Thank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it-IT" dirty="0" smtClean="0"/>
          </a:p>
          <a:p>
            <a:pPr marL="0" indent="0" algn="r">
              <a:buNone/>
            </a:pPr>
            <a:endParaRPr lang="it-IT" dirty="0"/>
          </a:p>
          <a:p>
            <a:pPr marL="0" indent="0" algn="r">
              <a:buNone/>
            </a:pPr>
            <a:r>
              <a:rPr lang="it-IT" dirty="0" smtClean="0"/>
              <a:t>Andrea Bollini</a:t>
            </a:r>
          </a:p>
          <a:p>
            <a:pPr marL="0" indent="0" algn="r">
              <a:buNone/>
            </a:pPr>
            <a:r>
              <a:rPr lang="it-IT" dirty="0" smtClean="0"/>
              <a:t>a.bollini@cineca.it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2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804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5287" y="5085184"/>
            <a:ext cx="417671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en-US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Employees</a:t>
            </a:r>
            <a:r>
              <a:rPr lang="en-US" dirty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:  </a:t>
            </a: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&gt; 900</a:t>
            </a:r>
            <a:r>
              <a:rPr lang="en-US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</a:t>
            </a:r>
            <a:endParaRPr lang="en-US" dirty="0">
              <a:solidFill>
                <a:srgbClr val="4F81BD">
                  <a:lumMod val="75000"/>
                </a:srgbClr>
              </a:solidFill>
              <a:latin typeface="Gill Sans MT"/>
              <a:cs typeface="Gill Sans MT"/>
            </a:endParaRPr>
          </a:p>
          <a:p>
            <a:pPr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en-US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</a:t>
            </a:r>
            <a:r>
              <a:rPr lang="it-IT" dirty="0" err="1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Offices</a:t>
            </a: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: Bologna, Milan &amp; Rome</a:t>
            </a:r>
          </a:p>
          <a:p>
            <a:pPr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Turnover: &gt;100M</a:t>
            </a:r>
            <a:endParaRPr lang="en-US" dirty="0">
              <a:solidFill>
                <a:srgbClr val="4F81BD">
                  <a:lumMod val="75000"/>
                </a:srgbClr>
              </a:solidFill>
              <a:latin typeface="Gill Sans MT"/>
              <a:cs typeface="Gill Sans MT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5475" y="33512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5475" y="33512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 descr="bolla_uni_500_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639747"/>
            <a:ext cx="4546600" cy="455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13"/>
          <p:cNvSpPr txBox="1"/>
          <p:nvPr/>
        </p:nvSpPr>
        <p:spPr>
          <a:xfrm>
            <a:off x="395287" y="1412776"/>
            <a:ext cx="3698448" cy="1397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it-IT" sz="2000" b="1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</a:t>
            </a:r>
            <a:r>
              <a:rPr lang="it-IT" sz="2000" b="1" dirty="0" err="1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Interuniversity</a:t>
            </a:r>
            <a:r>
              <a:rPr lang="it-IT" sz="2000" b="1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</a:t>
            </a:r>
            <a:r>
              <a:rPr lang="it-IT" sz="2000" b="1" dirty="0" err="1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Consortium</a:t>
            </a:r>
            <a:endParaRPr lang="it-IT" sz="2000" b="1" dirty="0" smtClean="0">
              <a:solidFill>
                <a:srgbClr val="4F81BD">
                  <a:lumMod val="75000"/>
                </a:srgbClr>
              </a:solidFill>
              <a:latin typeface="Gill Sans MT"/>
              <a:cs typeface="Gill Sans MT"/>
            </a:endParaRPr>
          </a:p>
          <a:p>
            <a:pPr lvl="1"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</a:t>
            </a:r>
            <a:r>
              <a:rPr lang="it-IT" dirty="0" err="1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Not</a:t>
            </a: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for Profit</a:t>
            </a:r>
          </a:p>
          <a:p>
            <a:pPr lvl="1"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</a:t>
            </a:r>
            <a:r>
              <a:rPr lang="it-IT" dirty="0" err="1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Founded</a:t>
            </a: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in 1969</a:t>
            </a:r>
          </a:p>
          <a:p>
            <a:pPr lvl="1"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</a:t>
            </a:r>
            <a:r>
              <a:rPr lang="it-IT" dirty="0" err="1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Headquarter</a:t>
            </a: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in Bologna</a:t>
            </a:r>
            <a:endParaRPr lang="it-IT" dirty="0">
              <a:solidFill>
                <a:srgbClr val="4F81BD">
                  <a:lumMod val="75000"/>
                </a:srgbClr>
              </a:solidFill>
              <a:latin typeface="Gill Sans MT"/>
              <a:cs typeface="Gill Sans MT"/>
            </a:endParaRPr>
          </a:p>
        </p:txBody>
      </p:sp>
      <p:sp>
        <p:nvSpPr>
          <p:cNvPr id="20" name="CasellaDiTesto 14"/>
          <p:cNvSpPr txBox="1"/>
          <p:nvPr/>
        </p:nvSpPr>
        <p:spPr>
          <a:xfrm>
            <a:off x="395287" y="3248980"/>
            <a:ext cx="2839239" cy="1397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it-IT" sz="2000" b="1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75 </a:t>
            </a:r>
            <a:r>
              <a:rPr lang="it-IT" sz="2000" b="1" dirty="0" err="1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Members</a:t>
            </a:r>
            <a:endParaRPr lang="it-IT" sz="2000" b="1" dirty="0" smtClean="0">
              <a:solidFill>
                <a:srgbClr val="4F81BD">
                  <a:lumMod val="75000"/>
                </a:srgbClr>
              </a:solidFill>
              <a:latin typeface="Gill Sans MT"/>
              <a:cs typeface="Gill Sans MT"/>
            </a:endParaRPr>
          </a:p>
          <a:p>
            <a:pPr lvl="1"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70 </a:t>
            </a:r>
            <a:r>
              <a:rPr lang="en-US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Universities</a:t>
            </a:r>
          </a:p>
          <a:p>
            <a:pPr lvl="1"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4 </a:t>
            </a:r>
            <a:r>
              <a:rPr lang="it-IT" dirty="0" err="1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Research</a:t>
            </a:r>
            <a:r>
              <a:rPr lang="it-IT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</a:t>
            </a:r>
            <a:r>
              <a:rPr lang="it-IT" dirty="0" err="1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Institutes</a:t>
            </a:r>
            <a:endParaRPr lang="it-IT" dirty="0" smtClean="0">
              <a:solidFill>
                <a:srgbClr val="4F81BD">
                  <a:lumMod val="75000"/>
                </a:srgbClr>
              </a:solidFill>
              <a:latin typeface="Gill Sans MT"/>
              <a:cs typeface="Gill Sans MT"/>
            </a:endParaRPr>
          </a:p>
          <a:p>
            <a:pPr lvl="1" defTabSz="876300">
              <a:spcBef>
                <a:spcPct val="20000"/>
              </a:spcBef>
              <a:buClr>
                <a:srgbClr val="0070C0"/>
              </a:buClr>
              <a:buFont typeface="Hobo Std" pitchFamily="34" charset="0"/>
              <a:buChar char="⁄"/>
            </a:pPr>
            <a:r>
              <a:rPr lang="en-US" dirty="0" smtClean="0">
                <a:solidFill>
                  <a:srgbClr val="4F81BD">
                    <a:lumMod val="75000"/>
                  </a:srgbClr>
                </a:solidFill>
                <a:latin typeface="Gill Sans MT"/>
                <a:cs typeface="Gill Sans MT"/>
              </a:rPr>
              <a:t>  Ministry of Education</a:t>
            </a:r>
            <a:endParaRPr lang="it-IT" sz="1600" dirty="0">
              <a:solidFill>
                <a:srgbClr val="4F81BD">
                  <a:lumMod val="75000"/>
                </a:srgbClr>
              </a:solidFill>
              <a:latin typeface="Gill Sans MT"/>
              <a:cs typeface="Gill Sans MT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 bwMode="auto">
          <a:xfrm>
            <a:off x="-10345" y="0"/>
            <a:ext cx="468052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9pPr>
          </a:lstStyle>
          <a:p>
            <a:pPr eaLnBrk="1" hangingPunct="1"/>
            <a:r>
              <a:rPr lang="it-IT" b="1" smtClean="0">
                <a:solidFill>
                  <a:srgbClr val="800000"/>
                </a:solidFill>
                <a:latin typeface="Gill Sans MT"/>
                <a:cs typeface="Gill Sans MT"/>
              </a:rPr>
              <a:t>    CINECA</a:t>
            </a:r>
            <a:endParaRPr lang="it-IT" b="1" dirty="0" smtClean="0">
              <a:solidFill>
                <a:srgbClr val="800000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37527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-718416" y="1711538"/>
          <a:ext cx="5728103" cy="4657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itolo 1"/>
          <p:cNvSpPr txBox="1">
            <a:spLocks/>
          </p:cNvSpPr>
          <p:nvPr/>
        </p:nvSpPr>
        <p:spPr bwMode="auto">
          <a:xfrm>
            <a:off x="0" y="0"/>
            <a:ext cx="8114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2A69A4"/>
                </a:solidFill>
                <a:latin typeface="Arial Black" pitchFamily="34" charset="0"/>
              </a:defRPr>
            </a:lvl9pPr>
          </a:lstStyle>
          <a:p>
            <a:pPr eaLnBrk="1" hangingPunct="1"/>
            <a:r>
              <a:rPr lang="it-IT" b="1" smtClean="0">
                <a:solidFill>
                  <a:srgbClr val="800000"/>
                </a:solidFill>
                <a:latin typeface="Gill Sans MT"/>
                <a:cs typeface="Gill Sans MT"/>
              </a:rPr>
              <a:t>International Activities in HE</a:t>
            </a:r>
            <a:endParaRPr lang="it-IT" b="1" dirty="0" smtClean="0">
              <a:solidFill>
                <a:srgbClr val="800000"/>
              </a:solidFill>
              <a:latin typeface="Gill Sans MT"/>
              <a:cs typeface="Gill Sans MT"/>
            </a:endParaRPr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3905354" y="1711538"/>
          <a:ext cx="5708301" cy="4692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81856" y="1175592"/>
            <a:ext cx="2265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376092"/>
                </a:solidFill>
              </a:rPr>
              <a:t>Institutional</a:t>
            </a:r>
            <a:endParaRPr lang="en-US" sz="3200" b="1" dirty="0">
              <a:solidFill>
                <a:srgbClr val="37609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9117" y="1175592"/>
            <a:ext cx="2480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376092"/>
                </a:solidFill>
              </a:rPr>
              <a:t>Technological</a:t>
            </a:r>
            <a:endParaRPr lang="en-US" sz="3200" b="1" dirty="0">
              <a:solidFill>
                <a:srgbClr val="376092"/>
              </a:solidFill>
            </a:endParaRPr>
          </a:p>
        </p:txBody>
      </p:sp>
      <p:sp>
        <p:nvSpPr>
          <p:cNvPr id="11" name="Rettangolo 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12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794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5"/>
          <p:cNvSpPr/>
          <p:nvPr/>
        </p:nvSpPr>
        <p:spPr>
          <a:xfrm>
            <a:off x="3571737" y="2394009"/>
            <a:ext cx="1939420" cy="1939420"/>
          </a:xfrm>
          <a:prstGeom prst="ellipse">
            <a:avLst/>
          </a:prstGeom>
          <a:solidFill>
            <a:schemeClr val="accent5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rgbClr val="800000"/>
                </a:solidFill>
                <a:latin typeface="Gill Sans MT"/>
                <a:cs typeface="Gill Sans MT"/>
              </a:rPr>
              <a:t>83 CRIS</a:t>
            </a:r>
            <a:endParaRPr lang="en-US" sz="2200" b="1" dirty="0">
              <a:solidFill>
                <a:srgbClr val="800000"/>
              </a:solidFill>
              <a:latin typeface="Gill Sans MT"/>
              <a:cs typeface="Gill Sans MT"/>
            </a:endParaRPr>
          </a:p>
        </p:txBody>
      </p:sp>
      <p:grpSp>
        <p:nvGrpSpPr>
          <p:cNvPr id="11" name="Group 6"/>
          <p:cNvGrpSpPr/>
          <p:nvPr/>
        </p:nvGrpSpPr>
        <p:grpSpPr>
          <a:xfrm>
            <a:off x="-30284" y="1277952"/>
            <a:ext cx="3515908" cy="5072456"/>
            <a:chOff x="-30284" y="1378696"/>
            <a:chExt cx="3515908" cy="5072456"/>
          </a:xfrm>
        </p:grpSpPr>
        <p:sp>
          <p:nvSpPr>
            <p:cNvPr id="12" name="Rounded Rectangle 7"/>
            <p:cNvSpPr/>
            <p:nvPr/>
          </p:nvSpPr>
          <p:spPr>
            <a:xfrm>
              <a:off x="-30284" y="1378696"/>
              <a:ext cx="3515908" cy="72975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4F81BD"/>
                </a:solidFill>
              </a:endParaRPr>
            </a:p>
          </p:txBody>
        </p:sp>
        <p:sp>
          <p:nvSpPr>
            <p:cNvPr id="13" name="Rounded Rectangle 8"/>
            <p:cNvSpPr/>
            <p:nvPr/>
          </p:nvSpPr>
          <p:spPr>
            <a:xfrm>
              <a:off x="-30284" y="2494753"/>
              <a:ext cx="3515908" cy="72975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4F81BD"/>
                </a:solidFill>
              </a:endParaRPr>
            </a:p>
          </p:txBody>
        </p:sp>
        <p:sp>
          <p:nvSpPr>
            <p:cNvPr id="14" name="Rounded Rectangle 9"/>
            <p:cNvSpPr/>
            <p:nvPr/>
          </p:nvSpPr>
          <p:spPr>
            <a:xfrm>
              <a:off x="-30284" y="3550048"/>
              <a:ext cx="3515908" cy="72975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solidFill>
                    <a:srgbClr val="4F81BD"/>
                  </a:solidFill>
                </a:rPr>
                <a:t>10 </a:t>
              </a:r>
              <a:r>
                <a:rPr lang="en-US" b="1" dirty="0" smtClean="0">
                  <a:solidFill>
                    <a:srgbClr val="4F81BD"/>
                  </a:solidFill>
                </a:rPr>
                <a:t>Universities (</a:t>
              </a:r>
              <a:r>
                <a:rPr lang="en-US" b="1" dirty="0" err="1" smtClean="0">
                  <a:solidFill>
                    <a:srgbClr val="4F81BD"/>
                  </a:solidFill>
                </a:rPr>
                <a:t>SURplus</a:t>
              </a:r>
              <a:r>
                <a:rPr lang="en-US" b="1" dirty="0" smtClean="0">
                  <a:solidFill>
                    <a:srgbClr val="4F81BD"/>
                  </a:solidFill>
                </a:rPr>
                <a:t>)</a:t>
              </a:r>
              <a:endParaRPr lang="en-US" b="1" dirty="0">
                <a:solidFill>
                  <a:srgbClr val="4F81BD"/>
                </a:solidFill>
              </a:endParaRPr>
            </a:p>
          </p:txBody>
        </p:sp>
        <p:sp>
          <p:nvSpPr>
            <p:cNvPr id="15" name="Rounded Rectangle 10"/>
            <p:cNvSpPr/>
            <p:nvPr/>
          </p:nvSpPr>
          <p:spPr>
            <a:xfrm>
              <a:off x="-30284" y="4635724"/>
              <a:ext cx="3515908" cy="72975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4F81BD"/>
                  </a:solidFill>
                </a:rPr>
                <a:t>10 New Installations (IRIS)</a:t>
              </a:r>
              <a:endParaRPr lang="en-US" b="1" dirty="0">
                <a:solidFill>
                  <a:srgbClr val="4F81BD"/>
                </a:solidFill>
              </a:endParaRPr>
            </a:p>
          </p:txBody>
        </p:sp>
        <p:sp>
          <p:nvSpPr>
            <p:cNvPr id="16" name="Rounded Rectangle 11"/>
            <p:cNvSpPr/>
            <p:nvPr/>
          </p:nvSpPr>
          <p:spPr>
            <a:xfrm>
              <a:off x="-30284" y="5721400"/>
              <a:ext cx="3515908" cy="72975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4F81BD"/>
                  </a:solidFill>
                </a:rPr>
                <a:t>18 Universities Abroad </a:t>
              </a:r>
            </a:p>
            <a:p>
              <a:pPr algn="ctr"/>
              <a:r>
                <a:rPr lang="en-US" b="1" dirty="0" smtClean="0">
                  <a:solidFill>
                    <a:srgbClr val="4F81BD"/>
                  </a:solidFill>
                </a:rPr>
                <a:t>(IRIS &amp; </a:t>
              </a:r>
              <a:r>
                <a:rPr lang="en-US" b="1" dirty="0" err="1" smtClean="0">
                  <a:solidFill>
                    <a:srgbClr val="4F81BD"/>
                  </a:solidFill>
                </a:rPr>
                <a:t>DSpace</a:t>
              </a:r>
              <a:r>
                <a:rPr lang="en-US" b="1" dirty="0" smtClean="0">
                  <a:solidFill>
                    <a:srgbClr val="4F81BD"/>
                  </a:solidFill>
                </a:rPr>
                <a:t>-CRIS)</a:t>
              </a:r>
              <a:endParaRPr lang="en-US" b="1" dirty="0">
                <a:solidFill>
                  <a:srgbClr val="4F81BD"/>
                </a:solidFill>
              </a:endParaRPr>
            </a:p>
          </p:txBody>
        </p:sp>
      </p:grpSp>
      <p:pic>
        <p:nvPicPr>
          <p:cNvPr id="18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351" y="852354"/>
            <a:ext cx="4214416" cy="5510293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441712" y="2593149"/>
            <a:ext cx="2690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4F81BD"/>
                </a:solidFill>
              </a:rPr>
              <a:t>45 Universities (U-GOV RI)</a:t>
            </a:r>
            <a:endParaRPr lang="en-US" b="1" dirty="0">
              <a:solidFill>
                <a:srgbClr val="4F81BD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-20271" y="1332339"/>
            <a:ext cx="35039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smtClean="0">
                <a:solidFill>
                  <a:srgbClr val="4F81BD"/>
                </a:solidFill>
              </a:rPr>
              <a:t>&gt; 50,000 Researchers</a:t>
            </a:r>
          </a:p>
          <a:p>
            <a:pPr algn="ctr"/>
            <a:r>
              <a:rPr lang="en-US" b="1" smtClean="0">
                <a:solidFill>
                  <a:srgbClr val="4F81BD"/>
                </a:solidFill>
              </a:rPr>
              <a:t>&gt; 1.5 </a:t>
            </a:r>
            <a:r>
              <a:rPr lang="en-US" b="1">
                <a:solidFill>
                  <a:srgbClr val="4F81BD"/>
                </a:solidFill>
              </a:rPr>
              <a:t>Million Research </a:t>
            </a:r>
            <a:r>
              <a:rPr lang="en-US" b="1" smtClean="0">
                <a:solidFill>
                  <a:srgbClr val="4F81BD"/>
                </a:solidFill>
              </a:rPr>
              <a:t>Publications</a:t>
            </a:r>
            <a:endParaRPr lang="en-US" b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2490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96C-4341-AB4E-9D47-F314624D6F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919863"/>
              </p:ext>
            </p:extLst>
          </p:nvPr>
        </p:nvGraphicFramePr>
        <p:xfrm>
          <a:off x="1149929" y="41536"/>
          <a:ext cx="6844145" cy="6721520"/>
        </p:xfrm>
        <a:graphic>
          <a:graphicData uri="http://schemas.openxmlformats.org/drawingml/2006/table">
            <a:tbl>
              <a:tblPr/>
              <a:tblGrid>
                <a:gridCol w="2191992"/>
                <a:gridCol w="1585696"/>
                <a:gridCol w="734548"/>
                <a:gridCol w="1259232"/>
                <a:gridCol w="1072677"/>
              </a:tblGrid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Fondazione Bruno Kessler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FBK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Basilicata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UNIBAS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marzo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Venezia IUAV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IUAV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Roma LUISS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LUISS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marzo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Milano Politecnico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POLIMI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Torino Politecnico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POLITO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Camerino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UNICAM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Pisa Normale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SNS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febbraio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Chieti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UNICH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marzo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Como eCampus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UNIECAMPUS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Pisa Sant'Anna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SSSUP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Bari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UNIBA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in coda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Bologna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UNIBO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luglio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Milano Bocconi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UNIBOCCONI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Brescia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UNIBS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gennaio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Cagliari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UNICA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in coda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Cassino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UNICAS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Ferrara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UNIFE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Foggia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UNIFG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gennaio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Macerata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UNIMC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marzo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Marche Politecnico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UNIVPM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Firenze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UNIFI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UNIGE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Enna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UNIKORE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marzo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Napoli Federico II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UNINA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Lecce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 coda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Messina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UNIME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Modena Reggio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UNIMORE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Insubria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UNINSUBRIA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febbraio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Napoli l'Orientale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UNIOR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Napoli Parthenope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UNIPARTHENOPE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Padova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UNIPD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Perugia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UNIPG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marzo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Pisa Statale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UNIPI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Piemonte Orientale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UNIPMN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Parma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UNIPR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Pavia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UNIPV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Roma Sapienza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UNIROMA1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Salerno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UNISA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marzo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Siena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UNISI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gennaio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Sassari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UNISS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Teramo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UNITE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Trento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UNITN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Torino Statale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UNITO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Trieste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UNITS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Cosenza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UNICAL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Udine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UNIUD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marzo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Urbino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UNIURB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Venezia Ca' Foscari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UNIVE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Verona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UNIVR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Milano Statale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UNIMI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Milano Bicocca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UNIMIB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Roma Tor Vergata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UNIROMA2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Libera Univ. Lingue Com.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IULM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in corso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giugno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Palermo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UNIPA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gennaio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Ente Ricerca Agricoltura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in coda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Fondazione E. Mach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FMACH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Milano Cattolica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UNICAT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in coda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settembre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Bergamo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UNIBG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consegnata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MUSE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MUSE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S+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in corso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maggio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L'Aquila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settembre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Roma 3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settembre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Molise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settembre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Hunimed - Humanitas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settembre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8"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INRIM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NUOVA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settembre</a:t>
                      </a:r>
                    </a:p>
                  </a:txBody>
                  <a:tcPr marL="3482" marR="3482" marT="34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vale 4"/>
          <p:cNvSpPr/>
          <p:nvPr/>
        </p:nvSpPr>
        <p:spPr>
          <a:xfrm>
            <a:off x="3962408" y="4042646"/>
            <a:ext cx="4724392" cy="231370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smtClean="0">
                <a:solidFill>
                  <a:schemeClr val="tx1"/>
                </a:solidFill>
              </a:rPr>
              <a:t>36 institutions migrated December 2014 </a:t>
            </a:r>
            <a:r>
              <a:rPr lang="it-IT" sz="2400" b="1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it-IT" sz="2400" b="1" smtClean="0">
                <a:solidFill>
                  <a:schemeClr val="tx1"/>
                </a:solidFill>
              </a:rPr>
              <a:t> today</a:t>
            </a:r>
          </a:p>
          <a:p>
            <a:pPr algn="ctr"/>
            <a:r>
              <a:rPr lang="it-IT" sz="2400" b="1" smtClean="0">
                <a:solidFill>
                  <a:schemeClr val="tx1"/>
                </a:solidFill>
              </a:rPr>
              <a:t>24 still ahead </a:t>
            </a:r>
            <a:r>
              <a:rPr lang="it-IT" sz="2400" b="1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it-IT" sz="2400" b="1" smtClean="0">
                <a:solidFill>
                  <a:schemeClr val="tx1"/>
                </a:solidFill>
              </a:rPr>
              <a:t>July</a:t>
            </a:r>
          </a:p>
          <a:p>
            <a:pPr algn="ctr"/>
            <a:r>
              <a:rPr lang="it-IT" sz="2400" b="1" smtClean="0">
                <a:solidFill>
                  <a:schemeClr val="tx1"/>
                </a:solidFill>
              </a:rPr>
              <a:t>5 new </a:t>
            </a:r>
            <a:r>
              <a:rPr lang="it-IT" sz="2400" b="1" smtClean="0">
                <a:solidFill>
                  <a:schemeClr val="tx1"/>
                </a:solidFill>
                <a:sym typeface="Wingdings" panose="05000000000000000000" pitchFamily="2" charset="2"/>
              </a:rPr>
              <a:t> September</a:t>
            </a:r>
            <a:endParaRPr lang="it-IT" sz="2400" b="1">
              <a:solidFill>
                <a:schemeClr val="tx1"/>
              </a:solidFill>
            </a:endParaRPr>
          </a:p>
        </p:txBody>
      </p:sp>
      <p:sp>
        <p:nvSpPr>
          <p:cNvPr id="6" name="Ovale 5"/>
          <p:cNvSpPr/>
          <p:nvPr/>
        </p:nvSpPr>
        <p:spPr>
          <a:xfrm>
            <a:off x="235530" y="540346"/>
            <a:ext cx="3200398" cy="1316179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smtClean="0">
                <a:solidFill>
                  <a:schemeClr val="tx1"/>
                </a:solidFill>
              </a:rPr>
              <a:t>IRIS in Italy</a:t>
            </a:r>
            <a:endParaRPr lang="it-IT" sz="2400" b="1">
              <a:solidFill>
                <a:schemeClr val="tx1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6878230"/>
              </p:ext>
            </p:extLst>
          </p:nvPr>
        </p:nvGraphicFramePr>
        <p:xfrm>
          <a:off x="3671448" y="270161"/>
          <a:ext cx="5195455" cy="3165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179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Connettore 4 123"/>
          <p:cNvCxnSpPr>
            <a:stCxn id="19" idx="3"/>
            <a:endCxn id="8" idx="4"/>
          </p:cNvCxnSpPr>
          <p:nvPr/>
        </p:nvCxnSpPr>
        <p:spPr>
          <a:xfrm rot="5400000">
            <a:off x="4984172" y="3719678"/>
            <a:ext cx="1525235" cy="2497744"/>
          </a:xfrm>
          <a:prstGeom prst="bentConnector2">
            <a:avLst/>
          </a:prstGeom>
          <a:ln w="38100">
            <a:solidFill>
              <a:schemeClr val="accent6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ttore 4 125"/>
          <p:cNvCxnSpPr/>
          <p:nvPr/>
        </p:nvCxnSpPr>
        <p:spPr>
          <a:xfrm rot="10800000" flipV="1">
            <a:off x="4497914" y="2566716"/>
            <a:ext cx="2784926" cy="3465549"/>
          </a:xfrm>
          <a:prstGeom prst="bentConnector3">
            <a:avLst>
              <a:gd name="adj1" fmla="val -790"/>
            </a:avLst>
          </a:prstGeom>
          <a:ln w="38100">
            <a:solidFill>
              <a:schemeClr val="accent6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2449839" y="1718084"/>
            <a:ext cx="2532546" cy="30438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black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623" y="96379"/>
            <a:ext cx="7749205" cy="1325563"/>
          </a:xfrm>
        </p:spPr>
        <p:txBody>
          <a:bodyPr>
            <a:normAutofit/>
          </a:bodyPr>
          <a:lstStyle/>
          <a:p>
            <a:r>
              <a:rPr lang="it-IT" smtClean="0"/>
              <a:t>I.R.ID.E. architecture (ORCID)</a:t>
            </a:r>
            <a:br>
              <a:rPr lang="it-IT" smtClean="0"/>
            </a:br>
            <a:endParaRPr lang="en-GB" dirty="0"/>
          </a:p>
        </p:txBody>
      </p:sp>
      <p:sp>
        <p:nvSpPr>
          <p:cNvPr id="4" name="Disco magnetico 3"/>
          <p:cNvSpPr/>
          <p:nvPr/>
        </p:nvSpPr>
        <p:spPr>
          <a:xfrm>
            <a:off x="175485" y="2277121"/>
            <a:ext cx="1616336" cy="118334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it-IT" smtClean="0">
                <a:solidFill>
                  <a:prstClr val="white"/>
                </a:solidFill>
              </a:rPr>
              <a:t>National </a:t>
            </a:r>
          </a:p>
          <a:p>
            <a:pPr algn="ctr" defTabSz="914400"/>
            <a:r>
              <a:rPr lang="it-IT" smtClean="0">
                <a:solidFill>
                  <a:prstClr val="white"/>
                </a:solidFill>
              </a:rPr>
              <a:t>Database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Disco magnetico 4"/>
          <p:cNvSpPr/>
          <p:nvPr/>
        </p:nvSpPr>
        <p:spPr>
          <a:xfrm>
            <a:off x="2814642" y="2836017"/>
            <a:ext cx="1750216" cy="153577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it-IT" sz="1400" dirty="0" err="1" smtClean="0">
                <a:solidFill>
                  <a:prstClr val="white"/>
                </a:solidFill>
              </a:rPr>
              <a:t>Cineca</a:t>
            </a:r>
            <a:r>
              <a:rPr lang="it-IT" sz="1400" dirty="0">
                <a:solidFill>
                  <a:prstClr val="white"/>
                </a:solidFill>
              </a:rPr>
              <a:t> </a:t>
            </a:r>
            <a:r>
              <a:rPr lang="it-IT" sz="1400" dirty="0" smtClean="0">
                <a:solidFill>
                  <a:prstClr val="white"/>
                </a:solidFill>
              </a:rPr>
              <a:t>ORCID </a:t>
            </a:r>
          </a:p>
          <a:p>
            <a:pPr algn="ctr" defTabSz="914400"/>
            <a:r>
              <a:rPr lang="it-IT" sz="1400" dirty="0" err="1" smtClean="0">
                <a:solidFill>
                  <a:prstClr val="white"/>
                </a:solidFill>
              </a:rPr>
              <a:t>Consortium</a:t>
            </a:r>
            <a:endParaRPr lang="it-IT" sz="1400" dirty="0" smtClean="0">
              <a:solidFill>
                <a:prstClr val="white"/>
              </a:solidFill>
            </a:endParaRPr>
          </a:p>
          <a:p>
            <a:pPr algn="ctr" defTabSz="914400"/>
            <a:r>
              <a:rPr lang="it-IT" sz="1400" dirty="0" err="1" smtClean="0">
                <a:solidFill>
                  <a:prstClr val="white"/>
                </a:solidFill>
              </a:rPr>
              <a:t>Members</a:t>
            </a:r>
            <a:endParaRPr lang="en-GB" sz="1400" dirty="0">
              <a:solidFill>
                <a:prstClr val="white"/>
              </a:solidFill>
            </a:endParaRPr>
          </a:p>
        </p:txBody>
      </p:sp>
      <p:sp>
        <p:nvSpPr>
          <p:cNvPr id="7" name="Smile 6"/>
          <p:cNvSpPr/>
          <p:nvPr/>
        </p:nvSpPr>
        <p:spPr>
          <a:xfrm>
            <a:off x="787203" y="873113"/>
            <a:ext cx="392899" cy="51025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Disco magnetico 7"/>
          <p:cNvSpPr/>
          <p:nvPr/>
        </p:nvSpPr>
        <p:spPr>
          <a:xfrm>
            <a:off x="2881581" y="5139497"/>
            <a:ext cx="1616336" cy="1183343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it-IT" sz="1400" dirty="0" smtClean="0">
                <a:solidFill>
                  <a:prstClr val="black"/>
                </a:solidFill>
              </a:rPr>
              <a:t>ORCID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9" name="Angolo ripiegato 8"/>
          <p:cNvSpPr/>
          <p:nvPr/>
        </p:nvSpPr>
        <p:spPr>
          <a:xfrm>
            <a:off x="3172689" y="1919623"/>
            <a:ext cx="2094816" cy="663688"/>
          </a:xfrm>
          <a:prstGeom prst="foldedCorne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it-IT" sz="1600" b="1" smtClean="0">
                <a:solidFill>
                  <a:srgbClr val="F79646"/>
                </a:solidFill>
              </a:rPr>
              <a:t>authorizations</a:t>
            </a:r>
            <a:endParaRPr lang="en-GB" sz="1600" b="1" dirty="0">
              <a:solidFill>
                <a:srgbClr val="F79646"/>
              </a:solidFill>
            </a:endParaRPr>
          </a:p>
        </p:txBody>
      </p:sp>
      <p:cxnSp>
        <p:nvCxnSpPr>
          <p:cNvPr id="12" name="Connettore 2 11"/>
          <p:cNvCxnSpPr>
            <a:stCxn id="5" idx="3"/>
            <a:endCxn id="8" idx="1"/>
          </p:cNvCxnSpPr>
          <p:nvPr/>
        </p:nvCxnSpPr>
        <p:spPr>
          <a:xfrm flipH="1">
            <a:off x="3689749" y="4371796"/>
            <a:ext cx="1" cy="767701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>
            <a:stCxn id="4" idx="4"/>
            <a:endCxn id="5" idx="2"/>
          </p:cNvCxnSpPr>
          <p:nvPr/>
        </p:nvCxnSpPr>
        <p:spPr>
          <a:xfrm>
            <a:off x="1791821" y="2868793"/>
            <a:ext cx="1022821" cy="735115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>
            <a:stCxn id="7" idx="4"/>
            <a:endCxn id="4" idx="1"/>
          </p:cNvCxnSpPr>
          <p:nvPr/>
        </p:nvCxnSpPr>
        <p:spPr>
          <a:xfrm>
            <a:off x="983653" y="1383374"/>
            <a:ext cx="1" cy="893747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isco magnetico 17"/>
          <p:cNvSpPr/>
          <p:nvPr/>
        </p:nvSpPr>
        <p:spPr>
          <a:xfrm>
            <a:off x="6187492" y="1383373"/>
            <a:ext cx="1616336" cy="1183343"/>
          </a:xfrm>
          <a:prstGeom prst="flowChartMagneticDisk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it-IT" sz="1400" b="1" dirty="0" smtClean="0">
                <a:solidFill>
                  <a:prstClr val="white"/>
                </a:solidFill>
              </a:rPr>
              <a:t>IRIS</a:t>
            </a:r>
            <a:endParaRPr lang="en-GB" sz="1400" b="1" dirty="0">
              <a:solidFill>
                <a:prstClr val="white"/>
              </a:solidFill>
            </a:endParaRPr>
          </a:p>
        </p:txBody>
      </p:sp>
      <p:sp>
        <p:nvSpPr>
          <p:cNvPr id="19" name="Disco magnetico 18"/>
          <p:cNvSpPr/>
          <p:nvPr/>
        </p:nvSpPr>
        <p:spPr>
          <a:xfrm>
            <a:off x="6187492" y="3022588"/>
            <a:ext cx="1616336" cy="1183343"/>
          </a:xfrm>
          <a:prstGeom prst="flowChartMagneticDisk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it-IT" sz="1400" b="1" smtClean="0">
                <a:solidFill>
                  <a:prstClr val="black"/>
                </a:solidFill>
              </a:rPr>
              <a:t>OJS etc.</a:t>
            </a:r>
            <a:endParaRPr lang="it-IT" sz="1400" b="1" dirty="0" smtClean="0">
              <a:solidFill>
                <a:prstClr val="black"/>
              </a:solidFill>
            </a:endParaRPr>
          </a:p>
        </p:txBody>
      </p:sp>
      <p:cxnSp>
        <p:nvCxnSpPr>
          <p:cNvPr id="30" name="Connettore 2 29"/>
          <p:cNvCxnSpPr>
            <a:endCxn id="18" idx="2"/>
          </p:cNvCxnSpPr>
          <p:nvPr/>
        </p:nvCxnSpPr>
        <p:spPr>
          <a:xfrm flipV="1">
            <a:off x="4593924" y="1975046"/>
            <a:ext cx="1593568" cy="1140447"/>
          </a:xfrm>
          <a:prstGeom prst="straightConnector1">
            <a:avLst/>
          </a:prstGeom>
          <a:ln w="38100">
            <a:solidFill>
              <a:schemeClr val="accent4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Smile 40"/>
          <p:cNvSpPr/>
          <p:nvPr/>
        </p:nvSpPr>
        <p:spPr>
          <a:xfrm>
            <a:off x="8428406" y="1718084"/>
            <a:ext cx="411213" cy="534043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2" name="Connettore 2 41"/>
          <p:cNvCxnSpPr>
            <a:stCxn id="41" idx="2"/>
            <a:endCxn id="18" idx="4"/>
          </p:cNvCxnSpPr>
          <p:nvPr/>
        </p:nvCxnSpPr>
        <p:spPr>
          <a:xfrm flipH="1" flipV="1">
            <a:off x="7803828" y="1975043"/>
            <a:ext cx="624578" cy="1006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Connettore 2 47"/>
          <p:cNvCxnSpPr>
            <a:stCxn id="5" idx="4"/>
            <a:endCxn id="19" idx="2"/>
          </p:cNvCxnSpPr>
          <p:nvPr/>
        </p:nvCxnSpPr>
        <p:spPr>
          <a:xfrm>
            <a:off x="4564858" y="3603907"/>
            <a:ext cx="1622635" cy="10355"/>
          </a:xfrm>
          <a:prstGeom prst="straightConnector1">
            <a:avLst/>
          </a:prstGeom>
          <a:ln w="38100">
            <a:solidFill>
              <a:schemeClr val="accent4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Disco magnetico 67"/>
          <p:cNvSpPr/>
          <p:nvPr/>
        </p:nvSpPr>
        <p:spPr>
          <a:xfrm>
            <a:off x="175485" y="5156534"/>
            <a:ext cx="1616336" cy="1183343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it-IT" sz="1400" smtClean="0">
                <a:solidFill>
                  <a:prstClr val="white"/>
                </a:solidFill>
              </a:rPr>
              <a:t>NON-IRIS systems</a:t>
            </a:r>
            <a:endParaRPr lang="en-GB" sz="1400" dirty="0">
              <a:solidFill>
                <a:prstClr val="white"/>
              </a:solidFill>
            </a:endParaRPr>
          </a:p>
        </p:txBody>
      </p:sp>
      <p:sp>
        <p:nvSpPr>
          <p:cNvPr id="75" name="Documento 74"/>
          <p:cNvSpPr/>
          <p:nvPr/>
        </p:nvSpPr>
        <p:spPr>
          <a:xfrm>
            <a:off x="7439748" y="3887400"/>
            <a:ext cx="968188" cy="806823"/>
          </a:xfrm>
          <a:prstGeom prst="flowChartDocumen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it-IT" dirty="0" smtClean="0">
                <a:solidFill>
                  <a:prstClr val="black"/>
                </a:solidFill>
              </a:rPr>
              <a:t>API-KEY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6" name="Nuvola 75"/>
          <p:cNvSpPr/>
          <p:nvPr/>
        </p:nvSpPr>
        <p:spPr>
          <a:xfrm>
            <a:off x="6098823" y="4918246"/>
            <a:ext cx="2035969" cy="1325269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it-IT" sz="1400" smtClean="0">
                <a:solidFill>
                  <a:prstClr val="black"/>
                </a:solidFill>
              </a:rPr>
              <a:t>No CRIS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78" name="Documento 77"/>
          <p:cNvSpPr/>
          <p:nvPr/>
        </p:nvSpPr>
        <p:spPr>
          <a:xfrm>
            <a:off x="7457229" y="2183368"/>
            <a:ext cx="968188" cy="806823"/>
          </a:xfrm>
          <a:prstGeom prst="flowChartDocumen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it-IT" dirty="0" smtClean="0">
                <a:solidFill>
                  <a:prstClr val="black"/>
                </a:solidFill>
              </a:rPr>
              <a:t>API-KEY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79" name="Connettore 2 78"/>
          <p:cNvCxnSpPr>
            <a:endCxn id="76" idx="2"/>
          </p:cNvCxnSpPr>
          <p:nvPr/>
        </p:nvCxnSpPr>
        <p:spPr>
          <a:xfrm>
            <a:off x="4599809" y="4121360"/>
            <a:ext cx="1505328" cy="1459521"/>
          </a:xfrm>
          <a:prstGeom prst="straightConnector1">
            <a:avLst/>
          </a:prstGeom>
          <a:ln w="38100">
            <a:solidFill>
              <a:schemeClr val="accent4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Angolo ripiegato 76"/>
          <p:cNvSpPr/>
          <p:nvPr/>
        </p:nvSpPr>
        <p:spPr>
          <a:xfrm>
            <a:off x="7457228" y="5968996"/>
            <a:ext cx="1426517" cy="551619"/>
          </a:xfrm>
          <a:prstGeom prst="foldedCorne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defTabSz="914400"/>
            <a:r>
              <a:rPr lang="it-IT" sz="1200" b="1" smtClean="0">
                <a:solidFill>
                  <a:srgbClr val="8064A2"/>
                </a:solidFill>
              </a:rPr>
              <a:t>Monitoring</a:t>
            </a:r>
          </a:p>
          <a:p>
            <a:pPr defTabSz="914400"/>
            <a:r>
              <a:rPr lang="it-IT" sz="1200" b="1" smtClean="0">
                <a:solidFill>
                  <a:srgbClr val="8064A2"/>
                </a:solidFill>
              </a:rPr>
              <a:t>Massive upload</a:t>
            </a:r>
          </a:p>
          <a:p>
            <a:pPr defTabSz="914400"/>
            <a:r>
              <a:rPr lang="it-IT" sz="1200" b="1" smtClean="0">
                <a:solidFill>
                  <a:srgbClr val="8064A2"/>
                </a:solidFill>
              </a:rPr>
              <a:t>Of data</a:t>
            </a:r>
            <a:endParaRPr lang="en-GB" sz="1200" b="1" dirty="0">
              <a:solidFill>
                <a:srgbClr val="8064A2"/>
              </a:solidFill>
            </a:endParaRPr>
          </a:p>
        </p:txBody>
      </p:sp>
      <p:sp>
        <p:nvSpPr>
          <p:cNvPr id="6" name="Documento 5"/>
          <p:cNvSpPr/>
          <p:nvPr/>
        </p:nvSpPr>
        <p:spPr>
          <a:xfrm>
            <a:off x="1254989" y="6032266"/>
            <a:ext cx="968188" cy="806823"/>
          </a:xfrm>
          <a:prstGeom prst="flowChartDocumen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it-IT" dirty="0" smtClean="0">
                <a:solidFill>
                  <a:prstClr val="black"/>
                </a:solidFill>
              </a:rPr>
              <a:t>API-KEY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9" name="Smile 108"/>
          <p:cNvSpPr/>
          <p:nvPr/>
        </p:nvSpPr>
        <p:spPr>
          <a:xfrm>
            <a:off x="1270556" y="847512"/>
            <a:ext cx="392899" cy="510258"/>
          </a:xfrm>
          <a:prstGeom prst="smileyFac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110" name="Connettore 2 109"/>
          <p:cNvCxnSpPr>
            <a:stCxn id="109" idx="4"/>
          </p:cNvCxnSpPr>
          <p:nvPr/>
        </p:nvCxnSpPr>
        <p:spPr>
          <a:xfrm flipH="1">
            <a:off x="1459271" y="1357773"/>
            <a:ext cx="7734" cy="919347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Smile 111"/>
          <p:cNvSpPr/>
          <p:nvPr/>
        </p:nvSpPr>
        <p:spPr>
          <a:xfrm>
            <a:off x="175485" y="4099079"/>
            <a:ext cx="392899" cy="510258"/>
          </a:xfrm>
          <a:prstGeom prst="smileyFac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113" name="Connettore 2 112"/>
          <p:cNvCxnSpPr>
            <a:stCxn id="68" idx="4"/>
            <a:endCxn id="8" idx="2"/>
          </p:cNvCxnSpPr>
          <p:nvPr/>
        </p:nvCxnSpPr>
        <p:spPr>
          <a:xfrm flipV="1">
            <a:off x="1791821" y="5731169"/>
            <a:ext cx="1089760" cy="1703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ttore 2 131"/>
          <p:cNvCxnSpPr>
            <a:stCxn id="112" idx="6"/>
            <a:endCxn id="68" idx="1"/>
          </p:cNvCxnSpPr>
          <p:nvPr/>
        </p:nvCxnSpPr>
        <p:spPr>
          <a:xfrm>
            <a:off x="568383" y="4354211"/>
            <a:ext cx="415270" cy="802323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ttore 2 135"/>
          <p:cNvCxnSpPr>
            <a:stCxn id="112" idx="6"/>
            <a:endCxn id="4" idx="3"/>
          </p:cNvCxnSpPr>
          <p:nvPr/>
        </p:nvCxnSpPr>
        <p:spPr>
          <a:xfrm flipV="1">
            <a:off x="568383" y="3460463"/>
            <a:ext cx="415270" cy="8937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mile 32"/>
          <p:cNvSpPr/>
          <p:nvPr/>
        </p:nvSpPr>
        <p:spPr>
          <a:xfrm>
            <a:off x="244589" y="861223"/>
            <a:ext cx="411213" cy="534043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34" name="Connettore 2 33"/>
          <p:cNvCxnSpPr/>
          <p:nvPr/>
        </p:nvCxnSpPr>
        <p:spPr>
          <a:xfrm>
            <a:off x="437346" y="1395265"/>
            <a:ext cx="1" cy="893747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/>
          <p:cNvSpPr txBox="1"/>
          <p:nvPr/>
        </p:nvSpPr>
        <p:spPr>
          <a:xfrm>
            <a:off x="2939570" y="2935184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b="1" smtClean="0">
                <a:solidFill>
                  <a:prstClr val="white"/>
                </a:solidFill>
              </a:rPr>
              <a:t>IRIDE mngm</a:t>
            </a:r>
            <a:endParaRPr lang="it-IT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1"/>
          <p:cNvGrpSpPr/>
          <p:nvPr/>
        </p:nvGrpSpPr>
        <p:grpSpPr>
          <a:xfrm>
            <a:off x="525444" y="1440193"/>
            <a:ext cx="7903150" cy="4750606"/>
            <a:chOff x="525442" y="1440193"/>
            <a:chExt cx="7903150" cy="4750606"/>
          </a:xfrm>
        </p:grpSpPr>
        <p:grpSp>
          <p:nvGrpSpPr>
            <p:cNvPr id="5" name="Group 8"/>
            <p:cNvGrpSpPr/>
            <p:nvPr/>
          </p:nvGrpSpPr>
          <p:grpSpPr>
            <a:xfrm>
              <a:off x="525442" y="1440193"/>
              <a:ext cx="7903150" cy="4750606"/>
              <a:chOff x="-547" y="1658269"/>
              <a:chExt cx="7903150" cy="4750606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-547" y="1658269"/>
                <a:ext cx="7903150" cy="4750606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418953" y="2241697"/>
                <a:ext cx="20835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376092"/>
                    </a:solidFill>
                  </a:rPr>
                  <a:t>Workflows mapping business processes</a:t>
                </a:r>
                <a:endParaRPr lang="en-US" dirty="0">
                  <a:solidFill>
                    <a:srgbClr val="376092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663665" y="2241697"/>
                <a:ext cx="21738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376092"/>
                    </a:solidFill>
                  </a:rPr>
                  <a:t>System Integration (legacy, national, …)</a:t>
                </a:r>
                <a:endParaRPr lang="en-US" dirty="0">
                  <a:solidFill>
                    <a:srgbClr val="376092"/>
                  </a:solidFill>
                </a:endParaRPr>
              </a:p>
            </p:txBody>
          </p:sp>
          <p:pic>
            <p:nvPicPr>
              <p:cNvPr id="18" name="Immagine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70591" y="2976742"/>
                <a:ext cx="1711049" cy="2237174"/>
              </a:xfrm>
              <a:prstGeom prst="rect">
                <a:avLst/>
              </a:prstGeom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1144654" y="2241697"/>
                <a:ext cx="11131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376092"/>
                    </a:solidFill>
                  </a:rPr>
                  <a:t>Reports &amp; Analytics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3317075" y="1442597"/>
              <a:ext cx="23118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376092"/>
                  </a:solidFill>
                </a:rPr>
                <a:t>WHAT IRIS ADDS</a:t>
              </a:r>
              <a:endParaRPr lang="en-US" sz="2400" b="1" dirty="0">
                <a:solidFill>
                  <a:srgbClr val="376092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Cineca’s</a:t>
            </a:r>
            <a:r>
              <a:rPr lang="en-US" dirty="0" smtClean="0"/>
              <a:t> perspective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42724" y="1448114"/>
            <a:ext cx="7903150" cy="4750606"/>
          </a:xfrm>
          <a:prstGeom prst="ellipse">
            <a:avLst/>
          </a:prstGeom>
          <a:solidFill>
            <a:schemeClr val="accent3">
              <a:lumMod val="50000"/>
              <a:alpha val="8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14"/>
          <p:cNvGrpSpPr/>
          <p:nvPr/>
        </p:nvGrpSpPr>
        <p:grpSpPr>
          <a:xfrm>
            <a:off x="5269744" y="2574000"/>
            <a:ext cx="2897716" cy="2044790"/>
            <a:chOff x="4743753" y="2792076"/>
            <a:chExt cx="2897716" cy="2044790"/>
          </a:xfrm>
        </p:grpSpPr>
        <p:sp>
          <p:nvSpPr>
            <p:cNvPr id="11" name="TextBox 10"/>
            <p:cNvSpPr txBox="1"/>
            <p:nvPr/>
          </p:nvSpPr>
          <p:spPr>
            <a:xfrm>
              <a:off x="4743753" y="2792076"/>
              <a:ext cx="289771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</a:rPr>
                <a:t>Open Source</a:t>
              </a:r>
              <a:endPara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4" name="Bent Arrow 13"/>
            <p:cNvSpPr/>
            <p:nvPr/>
          </p:nvSpPr>
          <p:spPr>
            <a:xfrm rot="10800000">
              <a:off x="5593792" y="3431533"/>
              <a:ext cx="1283627" cy="1405333"/>
            </a:xfrm>
            <a:prstGeom prst="bentArrow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30"/>
          <p:cNvGrpSpPr/>
          <p:nvPr/>
        </p:nvGrpSpPr>
        <p:grpSpPr>
          <a:xfrm>
            <a:off x="744369" y="2789576"/>
            <a:ext cx="5299572" cy="3230542"/>
            <a:chOff x="743483" y="2758665"/>
            <a:chExt cx="5299572" cy="3230542"/>
          </a:xfrm>
        </p:grpSpPr>
        <p:grpSp>
          <p:nvGrpSpPr>
            <p:cNvPr id="15" name="Group 5"/>
            <p:cNvGrpSpPr/>
            <p:nvPr/>
          </p:nvGrpSpPr>
          <p:grpSpPr>
            <a:xfrm>
              <a:off x="743483" y="2758665"/>
              <a:ext cx="5299572" cy="3230542"/>
              <a:chOff x="217494" y="2976741"/>
              <a:chExt cx="5299572" cy="3230542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217494" y="2976741"/>
                <a:ext cx="5299572" cy="3230542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uppo 40"/>
              <p:cNvGrpSpPr/>
              <p:nvPr/>
            </p:nvGrpSpPr>
            <p:grpSpPr>
              <a:xfrm>
                <a:off x="1281507" y="3036415"/>
                <a:ext cx="2687125" cy="1096290"/>
                <a:chOff x="6161777" y="827650"/>
                <a:chExt cx="3375552" cy="1377153"/>
              </a:xfrm>
            </p:grpSpPr>
            <p:pic>
              <p:nvPicPr>
                <p:cNvPr id="22" name="Immagine 30" descr="DSpace_logo.png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6161777" y="827650"/>
                  <a:ext cx="1573889" cy="1377153"/>
                </a:xfrm>
                <a:prstGeom prst="rect">
                  <a:avLst/>
                </a:prstGeom>
              </p:spPr>
            </p:pic>
            <p:sp>
              <p:nvSpPr>
                <p:cNvPr id="23" name="Meno 32"/>
                <p:cNvSpPr/>
                <p:nvPr/>
              </p:nvSpPr>
              <p:spPr>
                <a:xfrm>
                  <a:off x="7391441" y="1412715"/>
                  <a:ext cx="576064" cy="216024"/>
                </a:xfrm>
                <a:prstGeom prst="mathMinus">
                  <a:avLst/>
                </a:prstGeom>
                <a:solidFill>
                  <a:srgbClr val="A333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Gill Sans MT"/>
                    <a:cs typeface="Gill Sans MT"/>
                  </a:endParaRPr>
                </a:p>
              </p:txBody>
            </p:sp>
            <p:pic>
              <p:nvPicPr>
                <p:cNvPr id="24" name="Immagine 36" descr="euroCRIS.gif"/>
                <p:cNvPicPr>
                  <a:picLocks noChangeAspect="1"/>
                </p:cNvPicPr>
                <p:nvPr/>
              </p:nvPicPr>
              <p:blipFill>
                <a:blip r:embed="rId4" cstate="print"/>
                <a:srcRect l="42116" b="27688"/>
                <a:stretch>
                  <a:fillRect/>
                </a:stretch>
              </p:blipFill>
              <p:spPr>
                <a:xfrm>
                  <a:off x="7989663" y="1225415"/>
                  <a:ext cx="1547666" cy="619349"/>
                </a:xfrm>
                <a:prstGeom prst="rect">
                  <a:avLst/>
                </a:prstGeom>
              </p:spPr>
            </p:pic>
          </p:grpSp>
        </p:grpSp>
        <p:sp>
          <p:nvSpPr>
            <p:cNvPr id="10" name="TextBox 9"/>
            <p:cNvSpPr txBox="1"/>
            <p:nvPr/>
          </p:nvSpPr>
          <p:spPr>
            <a:xfrm>
              <a:off x="1710335" y="3720664"/>
              <a:ext cx="43224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solidFill>
                    <a:srgbClr val="376092"/>
                  </a:solidFill>
                </a:rPr>
                <a:t>Dspace</a:t>
              </a:r>
              <a:r>
                <a:rPr lang="en-US" b="1" dirty="0" smtClean="0">
                  <a:solidFill>
                    <a:srgbClr val="376092"/>
                  </a:solidFill>
                </a:rPr>
                <a:t> extended to the CERIF entities </a:t>
              </a:r>
              <a:endParaRPr lang="en-US" b="1" dirty="0">
                <a:solidFill>
                  <a:srgbClr val="376092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64035" y="4393594"/>
              <a:ext cx="1960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76092"/>
                  </a:solidFill>
                </a:rPr>
                <a:t>To better support: </a:t>
              </a:r>
              <a:endParaRPr lang="en-US" b="1" dirty="0">
                <a:solidFill>
                  <a:srgbClr val="376092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81744" y="4001791"/>
              <a:ext cx="28538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(People | Units | Projects | etc.)</a:t>
              </a:r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85557" y="4639439"/>
              <a:ext cx="13657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Interactions</a:t>
              </a:r>
            </a:p>
            <a:p>
              <a:r>
                <a:rPr lang="en-US" sz="1600" dirty="0" smtClean="0"/>
                <a:t>Reputation</a:t>
              </a:r>
            </a:p>
            <a:p>
              <a:r>
                <a:rPr lang="en-US" sz="1600" dirty="0" smtClean="0"/>
                <a:t>Dissemination</a:t>
              </a:r>
              <a:endParaRPr lang="en-US" sz="1600" dirty="0"/>
            </a:p>
          </p:txBody>
        </p:sp>
      </p:grpSp>
      <p:grpSp>
        <p:nvGrpSpPr>
          <p:cNvPr id="31" name="Group 4"/>
          <p:cNvGrpSpPr/>
          <p:nvPr/>
        </p:nvGrpSpPr>
        <p:grpSpPr>
          <a:xfrm>
            <a:off x="996716" y="4166713"/>
            <a:ext cx="2584961" cy="1477214"/>
            <a:chOff x="470725" y="4384789"/>
            <a:chExt cx="2584961" cy="1477214"/>
          </a:xfrm>
        </p:grpSpPr>
        <p:sp>
          <p:nvSpPr>
            <p:cNvPr id="7" name="Oval 6"/>
            <p:cNvSpPr/>
            <p:nvPr/>
          </p:nvSpPr>
          <p:spPr>
            <a:xfrm>
              <a:off x="470725" y="4384789"/>
              <a:ext cx="2584961" cy="1477214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b="1" dirty="0">
                <a:solidFill>
                  <a:srgbClr val="F2F2F2"/>
                </a:solidFill>
              </a:endParaRPr>
            </a:p>
          </p:txBody>
        </p:sp>
        <p:pic>
          <p:nvPicPr>
            <p:cNvPr id="25" name="Immagine 30" descr="DSpace_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6613" y="4710945"/>
              <a:ext cx="916898" cy="80228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558922" y="4796336"/>
              <a:ext cx="13506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76092"/>
                  </a:solidFill>
                </a:rPr>
                <a:t>Institutional</a:t>
              </a:r>
            </a:p>
            <a:p>
              <a:r>
                <a:rPr lang="en-US" b="1" dirty="0" smtClean="0">
                  <a:solidFill>
                    <a:srgbClr val="376092"/>
                  </a:solidFill>
                </a:rPr>
                <a:t>Repository</a:t>
              </a:r>
              <a:endParaRPr lang="en-US" b="1" dirty="0">
                <a:solidFill>
                  <a:srgbClr val="376092"/>
                </a:solidFill>
              </a:endParaRPr>
            </a:p>
          </p:txBody>
        </p:sp>
      </p:grpSp>
      <p:sp>
        <p:nvSpPr>
          <p:cNvPr id="34" name="Rettangolo 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5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247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Where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left</a:t>
            </a:r>
            <a:r>
              <a:rPr lang="it-IT" dirty="0" smtClean="0"/>
              <a:t> DSpace-CRIS</a:t>
            </a:r>
            <a:endParaRPr lang="it-IT" dirty="0"/>
          </a:p>
        </p:txBody>
      </p:sp>
      <p:grpSp>
        <p:nvGrpSpPr>
          <p:cNvPr id="12" name="Group 11"/>
          <p:cNvGrpSpPr/>
          <p:nvPr/>
        </p:nvGrpSpPr>
        <p:grpSpPr>
          <a:xfrm>
            <a:off x="35281" y="1268760"/>
            <a:ext cx="9039878" cy="1584176"/>
            <a:chOff x="642192" y="1268760"/>
            <a:chExt cx="7848872" cy="1584176"/>
          </a:xfrm>
        </p:grpSpPr>
        <p:sp>
          <p:nvSpPr>
            <p:cNvPr id="38" name="Rettangolo arrotondato 26"/>
            <p:cNvSpPr/>
            <p:nvPr/>
          </p:nvSpPr>
          <p:spPr>
            <a:xfrm>
              <a:off x="642192" y="1268760"/>
              <a:ext cx="7848872" cy="15841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Gill Sans MT"/>
                <a:cs typeface="Gill Sans MT"/>
              </a:endParaRPr>
            </a:p>
          </p:txBody>
        </p:sp>
        <p:grpSp>
          <p:nvGrpSpPr>
            <p:cNvPr id="14" name="Gruppo 20"/>
            <p:cNvGrpSpPr/>
            <p:nvPr/>
          </p:nvGrpSpPr>
          <p:grpSpPr>
            <a:xfrm>
              <a:off x="1043608" y="1310532"/>
              <a:ext cx="5949600" cy="948142"/>
              <a:chOff x="1043608" y="1628800"/>
              <a:chExt cx="5949600" cy="948142"/>
            </a:xfrm>
          </p:grpSpPr>
          <p:pic>
            <p:nvPicPr>
              <p:cNvPr id="40" name="Picture 2" descr="C:\Users\mornati.CILEA-AD\Pictures\lavoro\duraspaceRSP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3608" y="1628800"/>
                <a:ext cx="679502" cy="948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" name="CasellaDiTesto 11"/>
              <p:cNvSpPr txBox="1"/>
              <p:nvPr/>
            </p:nvSpPr>
            <p:spPr>
              <a:xfrm>
                <a:off x="1763688" y="1844824"/>
                <a:ext cx="52295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b="1" dirty="0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CINECA </a:t>
                </a:r>
                <a:r>
                  <a:rPr lang="it-IT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is</a:t>
                </a:r>
                <a:r>
                  <a:rPr lang="it-IT" b="1" dirty="0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 a </a:t>
                </a:r>
                <a:r>
                  <a:rPr lang="it-IT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registered</a:t>
                </a:r>
                <a:r>
                  <a:rPr lang="it-IT" b="1" dirty="0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 service provider at </a:t>
                </a:r>
                <a:r>
                  <a:rPr lang="it-IT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DuraSpace</a:t>
                </a:r>
                <a:endParaRPr lang="it-IT" b="1" dirty="0" smtClean="0">
                  <a:solidFill>
                    <a:schemeClr val="accent1">
                      <a:lumMod val="75000"/>
                    </a:schemeClr>
                  </a:solidFill>
                  <a:latin typeface="Gill Sans MT"/>
                  <a:cs typeface="Gill Sans MT"/>
                </a:endParaRPr>
              </a:p>
            </p:txBody>
          </p:sp>
        </p:grpSp>
        <p:grpSp>
          <p:nvGrpSpPr>
            <p:cNvPr id="16" name="Gruppo 18"/>
            <p:cNvGrpSpPr/>
            <p:nvPr/>
          </p:nvGrpSpPr>
          <p:grpSpPr>
            <a:xfrm>
              <a:off x="755576" y="1758488"/>
              <a:ext cx="7648164" cy="941003"/>
              <a:chOff x="755576" y="2276872"/>
              <a:chExt cx="7648164" cy="941003"/>
            </a:xfrm>
          </p:grpSpPr>
          <p:pic>
            <p:nvPicPr>
              <p:cNvPr id="52" name="Picture 3" descr="C:\Users\mornati.CILEA-AD\Pictures\lavoro\dspace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5628" y="2276872"/>
                <a:ext cx="1008112" cy="9410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CasellaDiTesto 12"/>
              <p:cNvSpPr txBox="1"/>
              <p:nvPr/>
            </p:nvSpPr>
            <p:spPr>
              <a:xfrm>
                <a:off x="755576" y="2771636"/>
                <a:ext cx="67658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Long-term</a:t>
                </a:r>
                <a:r>
                  <a:rPr lang="it-IT" b="1" dirty="0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 </a:t>
                </a:r>
                <a:r>
                  <a:rPr lang="it-IT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collaboration</a:t>
                </a:r>
                <a:r>
                  <a:rPr lang="it-IT" b="1" dirty="0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 </a:t>
                </a:r>
                <a:r>
                  <a:rPr lang="it-IT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with</a:t>
                </a:r>
                <a:r>
                  <a:rPr lang="it-IT" b="1" dirty="0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 </a:t>
                </a:r>
                <a:r>
                  <a:rPr lang="it-IT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DSpace</a:t>
                </a:r>
                <a:r>
                  <a:rPr lang="it-IT" b="1" dirty="0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 community (</a:t>
                </a:r>
                <a:r>
                  <a:rPr lang="it-IT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Committer</a:t>
                </a:r>
                <a:r>
                  <a:rPr lang="it-IT" b="1" dirty="0" smtClean="0">
                    <a:solidFill>
                      <a:schemeClr val="accent1">
                        <a:lumMod val="75000"/>
                      </a:schemeClr>
                    </a:solidFill>
                    <a:latin typeface="Gill Sans MT"/>
                    <a:cs typeface="Gill Sans MT"/>
                  </a:rPr>
                  <a:t> Group)</a:t>
                </a:r>
              </a:p>
            </p:txBody>
          </p:sp>
        </p:grpSp>
      </p:grpSp>
      <p:grpSp>
        <p:nvGrpSpPr>
          <p:cNvPr id="22" name="Group 13"/>
          <p:cNvGrpSpPr/>
          <p:nvPr/>
        </p:nvGrpSpPr>
        <p:grpSpPr>
          <a:xfrm>
            <a:off x="1043608" y="3140968"/>
            <a:ext cx="8166738" cy="1052736"/>
            <a:chOff x="1043608" y="3140968"/>
            <a:chExt cx="8166738" cy="1052736"/>
          </a:xfrm>
        </p:grpSpPr>
        <p:pic>
          <p:nvPicPr>
            <p:cNvPr id="3" name="Picture 2" descr="HKU-Logo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08" y="3140968"/>
              <a:ext cx="932061" cy="1052736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979712" y="3429000"/>
              <a:ext cx="7230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Gill Sans MT"/>
                  <a:cs typeface="Gill Sans MT"/>
                </a:rPr>
                <a:t>Hong Kong University: from </a:t>
              </a:r>
              <a:r>
                <a:rPr lang="en-US" b="1" dirty="0" err="1" smtClean="0">
                  <a:solidFill>
                    <a:schemeClr val="accent1">
                      <a:lumMod val="75000"/>
                    </a:schemeClr>
                  </a:solidFill>
                  <a:latin typeface="Gill Sans MT"/>
                  <a:cs typeface="Gill Sans MT"/>
                </a:rPr>
                <a:t>DSpace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Gill Sans MT"/>
                  <a:cs typeface="Gill Sans MT"/>
                </a:rPr>
                <a:t> IR to CRIS (2009) – the HUB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  <a:latin typeface="Gill Sans MT"/>
                <a:cs typeface="Gill Sans MT"/>
              </a:endParaRPr>
            </a:p>
          </p:txBody>
        </p:sp>
      </p:grpSp>
      <p:sp>
        <p:nvSpPr>
          <p:cNvPr id="7" name="Down Arrow 6"/>
          <p:cNvSpPr/>
          <p:nvPr/>
        </p:nvSpPr>
        <p:spPr>
          <a:xfrm>
            <a:off x="3779914" y="2996952"/>
            <a:ext cx="1584176" cy="3600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MT"/>
              <a:cs typeface="Gill Sans MT"/>
            </a:endParaRPr>
          </a:p>
        </p:txBody>
      </p:sp>
      <p:sp>
        <p:nvSpPr>
          <p:cNvPr id="54" name="Down Arrow 53"/>
          <p:cNvSpPr/>
          <p:nvPr/>
        </p:nvSpPr>
        <p:spPr>
          <a:xfrm>
            <a:off x="3779914" y="3933056"/>
            <a:ext cx="1584176" cy="3600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MT"/>
              <a:cs typeface="Gill Sans MT"/>
            </a:endParaRPr>
          </a:p>
        </p:txBody>
      </p:sp>
      <p:grpSp>
        <p:nvGrpSpPr>
          <p:cNvPr id="26" name="Group 31"/>
          <p:cNvGrpSpPr/>
          <p:nvPr/>
        </p:nvGrpSpPr>
        <p:grpSpPr>
          <a:xfrm>
            <a:off x="63203" y="4340824"/>
            <a:ext cx="8905800" cy="2009341"/>
            <a:chOff x="63203" y="4507584"/>
            <a:chExt cx="8905799" cy="2009341"/>
          </a:xfrm>
        </p:grpSpPr>
        <p:grpSp>
          <p:nvGrpSpPr>
            <p:cNvPr id="27" name="Group 30"/>
            <p:cNvGrpSpPr/>
            <p:nvPr/>
          </p:nvGrpSpPr>
          <p:grpSpPr>
            <a:xfrm>
              <a:off x="63203" y="4509120"/>
              <a:ext cx="8905799" cy="2007805"/>
              <a:chOff x="63203" y="4509120"/>
              <a:chExt cx="8905799" cy="2007805"/>
            </a:xfrm>
          </p:grpSpPr>
          <p:cxnSp>
            <p:nvCxnSpPr>
              <p:cNvPr id="56" name="Connettore 4 47"/>
              <p:cNvCxnSpPr/>
              <p:nvPr/>
            </p:nvCxnSpPr>
            <p:spPr>
              <a:xfrm rot="16200000" flipH="1">
                <a:off x="8033675" y="4904199"/>
                <a:ext cx="445356" cy="409879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Group 29"/>
              <p:cNvGrpSpPr/>
              <p:nvPr/>
            </p:nvGrpSpPr>
            <p:grpSpPr>
              <a:xfrm>
                <a:off x="63203" y="4509120"/>
                <a:ext cx="8905799" cy="2007805"/>
                <a:chOff x="63203" y="4509120"/>
                <a:chExt cx="8905799" cy="2007805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63203" y="4509120"/>
                  <a:ext cx="8621434" cy="2007805"/>
                  <a:chOff x="63203" y="4509120"/>
                  <a:chExt cx="8621434" cy="2007805"/>
                </a:xfrm>
              </p:grpSpPr>
              <p:cxnSp>
                <p:nvCxnSpPr>
                  <p:cNvPr id="42" name="Connettore 4 47"/>
                  <p:cNvCxnSpPr/>
                  <p:nvPr/>
                </p:nvCxnSpPr>
                <p:spPr>
                  <a:xfrm rot="16200000" flipH="1">
                    <a:off x="5368043" y="4886899"/>
                    <a:ext cx="445356" cy="409879"/>
                  </a:xfrm>
                  <a:prstGeom prst="bentConnector3">
                    <a:avLst>
                      <a:gd name="adj1" fmla="val 50000"/>
                    </a:avLst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0" name="Gruppo 35"/>
                  <p:cNvGrpSpPr/>
                  <p:nvPr/>
                </p:nvGrpSpPr>
                <p:grpSpPr>
                  <a:xfrm>
                    <a:off x="297525" y="4509120"/>
                    <a:ext cx="8387112" cy="428295"/>
                    <a:chOff x="217336" y="4077072"/>
                    <a:chExt cx="8387112" cy="428295"/>
                  </a:xfrm>
                </p:grpSpPr>
                <p:grpSp>
                  <p:nvGrpSpPr>
                    <p:cNvPr id="31" name="Gruppo 34"/>
                    <p:cNvGrpSpPr/>
                    <p:nvPr/>
                  </p:nvGrpSpPr>
                  <p:grpSpPr>
                    <a:xfrm>
                      <a:off x="539552" y="4361351"/>
                      <a:ext cx="8064896" cy="144016"/>
                      <a:chOff x="539552" y="4361351"/>
                      <a:chExt cx="8064896" cy="144016"/>
                    </a:xfrm>
                  </p:grpSpPr>
                  <p:cxnSp>
                    <p:nvCxnSpPr>
                      <p:cNvPr id="5" name="Connettore 2 4"/>
                      <p:cNvCxnSpPr/>
                      <p:nvPr/>
                    </p:nvCxnSpPr>
                    <p:spPr>
                      <a:xfrm>
                        <a:off x="611560" y="4426079"/>
                        <a:ext cx="7992888" cy="0"/>
                      </a:xfrm>
                      <a:prstGeom prst="straightConnector1">
                        <a:avLst/>
                      </a:prstGeom>
                      <a:ln w="57150">
                        <a:headEnd type="non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8" name="Ovale 7"/>
                      <p:cNvSpPr/>
                      <p:nvPr/>
                    </p:nvSpPr>
                    <p:spPr>
                      <a:xfrm>
                        <a:off x="2187555" y="4361351"/>
                        <a:ext cx="144016" cy="144016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1">
                        <a:schemeClr val="l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endParaRPr>
                      </a:p>
                    </p:txBody>
                  </p:sp>
                  <p:sp>
                    <p:nvSpPr>
                      <p:cNvPr id="10" name="Ovale 9"/>
                      <p:cNvSpPr/>
                      <p:nvPr/>
                    </p:nvSpPr>
                    <p:spPr>
                      <a:xfrm>
                        <a:off x="5220072" y="4361351"/>
                        <a:ext cx="144016" cy="144016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1">
                        <a:schemeClr val="l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endParaRPr>
                      </a:p>
                    </p:txBody>
                  </p:sp>
                  <p:sp>
                    <p:nvSpPr>
                      <p:cNvPr id="11" name="Ovale 10"/>
                      <p:cNvSpPr/>
                      <p:nvPr/>
                    </p:nvSpPr>
                    <p:spPr>
                      <a:xfrm>
                        <a:off x="6516216" y="4361351"/>
                        <a:ext cx="144016" cy="144016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1">
                        <a:schemeClr val="l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endParaRPr>
                      </a:p>
                    </p:txBody>
                  </p:sp>
                  <p:sp>
                    <p:nvSpPr>
                      <p:cNvPr id="6" name="Ovale 5"/>
                      <p:cNvSpPr/>
                      <p:nvPr/>
                    </p:nvSpPr>
                    <p:spPr>
                      <a:xfrm>
                        <a:off x="539552" y="4361351"/>
                        <a:ext cx="144016" cy="144016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1">
                        <a:schemeClr val="l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endParaRPr>
                      </a:p>
                    </p:txBody>
                  </p:sp>
                  <p:sp>
                    <p:nvSpPr>
                      <p:cNvPr id="9" name="Ovale 8"/>
                      <p:cNvSpPr/>
                      <p:nvPr/>
                    </p:nvSpPr>
                    <p:spPr>
                      <a:xfrm>
                        <a:off x="3563888" y="4361351"/>
                        <a:ext cx="144016" cy="144016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1">
                        <a:schemeClr val="l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endParaRPr>
                      </a:p>
                    </p:txBody>
                  </p:sp>
                </p:grpSp>
                <p:sp>
                  <p:nvSpPr>
                    <p:cNvPr id="13" name="CasellaDiTesto 12"/>
                    <p:cNvSpPr txBox="1"/>
                    <p:nvPr/>
                  </p:nvSpPr>
                  <p:spPr>
                    <a:xfrm>
                      <a:off x="217336" y="4077072"/>
                      <a:ext cx="87844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it-IT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Gill Sans MT"/>
                          <a:cs typeface="Gill Sans MT"/>
                        </a:rPr>
                        <a:t>Nov. 2012</a:t>
                      </a:r>
                      <a:endParaRPr lang="it-IT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Gill Sans MT"/>
                        <a:cs typeface="Gill Sans MT"/>
                      </a:endParaRPr>
                    </a:p>
                  </p:txBody>
                </p:sp>
                <p:sp>
                  <p:nvSpPr>
                    <p:cNvPr id="15" name="CasellaDiTesto 14"/>
                    <p:cNvSpPr txBox="1"/>
                    <p:nvPr/>
                  </p:nvSpPr>
                  <p:spPr>
                    <a:xfrm>
                      <a:off x="6001950" y="4077072"/>
                      <a:ext cx="81689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it-IT" sz="12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Gill Sans MT"/>
                          <a:cs typeface="Gill Sans MT"/>
                        </a:rPr>
                        <a:t>Jan</a:t>
                      </a:r>
                      <a:r>
                        <a:rPr lang="it-IT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Gill Sans MT"/>
                          <a:cs typeface="Gill Sans MT"/>
                        </a:rPr>
                        <a:t>. 2014</a:t>
                      </a:r>
                      <a:endParaRPr lang="it-IT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Gill Sans MT"/>
                        <a:cs typeface="Gill Sans MT"/>
                      </a:endParaRPr>
                    </a:p>
                  </p:txBody>
                </p:sp>
                <p:sp>
                  <p:nvSpPr>
                    <p:cNvPr id="17" name="CasellaDiTesto 16"/>
                    <p:cNvSpPr txBox="1"/>
                    <p:nvPr/>
                  </p:nvSpPr>
                  <p:spPr>
                    <a:xfrm>
                      <a:off x="1873561" y="4077072"/>
                      <a:ext cx="880497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it-IT" sz="12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Gill Sans MT"/>
                          <a:cs typeface="Gill Sans MT"/>
                        </a:rPr>
                        <a:t>June</a:t>
                      </a:r>
                      <a:r>
                        <a:rPr lang="it-IT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Gill Sans MT"/>
                          <a:cs typeface="Gill Sans MT"/>
                        </a:rPr>
                        <a:t> 2013</a:t>
                      </a:r>
                      <a:endParaRPr lang="it-IT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Gill Sans MT"/>
                        <a:cs typeface="Gill Sans MT"/>
                      </a:endParaRPr>
                    </a:p>
                  </p:txBody>
                </p:sp>
                <p:sp>
                  <p:nvSpPr>
                    <p:cNvPr id="18" name="CasellaDiTesto 17"/>
                    <p:cNvSpPr txBox="1"/>
                    <p:nvPr/>
                  </p:nvSpPr>
                  <p:spPr>
                    <a:xfrm>
                      <a:off x="3563888" y="4077072"/>
                      <a:ext cx="88742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it-IT" sz="12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Gill Sans MT"/>
                          <a:cs typeface="Gill Sans MT"/>
                        </a:rPr>
                        <a:t>Aug</a:t>
                      </a:r>
                      <a:r>
                        <a:rPr lang="it-IT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Gill Sans MT"/>
                          <a:cs typeface="Gill Sans MT"/>
                        </a:rPr>
                        <a:t>. 2013</a:t>
                      </a:r>
                      <a:endParaRPr lang="it-IT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Gill Sans MT"/>
                        <a:cs typeface="Gill Sans MT"/>
                      </a:endParaRPr>
                    </a:p>
                  </p:txBody>
                </p:sp>
                <p:sp>
                  <p:nvSpPr>
                    <p:cNvPr id="19" name="CasellaDiTesto 18"/>
                    <p:cNvSpPr txBox="1"/>
                    <p:nvPr/>
                  </p:nvSpPr>
                  <p:spPr>
                    <a:xfrm>
                      <a:off x="4860032" y="4077072"/>
                      <a:ext cx="92429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it-IT" sz="12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Gill Sans MT"/>
                          <a:cs typeface="Gill Sans MT"/>
                        </a:rPr>
                        <a:t>Sept</a:t>
                      </a:r>
                      <a:r>
                        <a:rPr lang="it-IT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Gill Sans MT"/>
                          <a:cs typeface="Gill Sans MT"/>
                        </a:rPr>
                        <a:t>. 2013</a:t>
                      </a:r>
                      <a:endParaRPr lang="it-IT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Gill Sans MT"/>
                        <a:cs typeface="Gill Sans MT"/>
                      </a:endParaRPr>
                    </a:p>
                  </p:txBody>
                </p:sp>
              </p:grpSp>
              <p:grpSp>
                <p:nvGrpSpPr>
                  <p:cNvPr id="32" name="Gruppo 87"/>
                  <p:cNvGrpSpPr/>
                  <p:nvPr/>
                </p:nvGrpSpPr>
                <p:grpSpPr>
                  <a:xfrm>
                    <a:off x="63203" y="4944537"/>
                    <a:ext cx="1269899" cy="794235"/>
                    <a:chOff x="-16986" y="4512489"/>
                    <a:chExt cx="1269899" cy="794235"/>
                  </a:xfrm>
                </p:grpSpPr>
                <p:cxnSp>
                  <p:nvCxnSpPr>
                    <p:cNvPr id="43" name="Forma 42"/>
                    <p:cNvCxnSpPr/>
                    <p:nvPr/>
                  </p:nvCxnSpPr>
                  <p:spPr>
                    <a:xfrm rot="16200000" flipH="1">
                      <a:off x="606328" y="4514366"/>
                      <a:ext cx="291787" cy="288034"/>
                    </a:xfrm>
                    <a:prstGeom prst="bentConnector3">
                      <a:avLst>
                        <a:gd name="adj1" fmla="val 26614"/>
                      </a:avLst>
                    </a:prstGeom>
                    <a:ln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" name="Rettangolo 19"/>
                    <p:cNvSpPr/>
                    <p:nvPr/>
                  </p:nvSpPr>
                  <p:spPr>
                    <a:xfrm>
                      <a:off x="-16986" y="4783504"/>
                      <a:ext cx="1269899" cy="52322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just"/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First </a:t>
                      </a:r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release</a:t>
                      </a: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:</a:t>
                      </a:r>
                    </a:p>
                    <a:p>
                      <a:pPr algn="just"/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DSpace</a:t>
                      </a: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 1.8.2</a:t>
                      </a:r>
                      <a:endParaRPr lang="it-IT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endParaRPr>
                    </a:p>
                  </p:txBody>
                </p:sp>
              </p:grpSp>
              <p:grpSp>
                <p:nvGrpSpPr>
                  <p:cNvPr id="33" name="Gruppo 88"/>
                  <p:cNvGrpSpPr/>
                  <p:nvPr/>
                </p:nvGrpSpPr>
                <p:grpSpPr>
                  <a:xfrm>
                    <a:off x="1555845" y="4937415"/>
                    <a:ext cx="1681871" cy="1031301"/>
                    <a:chOff x="1880408" y="4505367"/>
                    <a:chExt cx="1681871" cy="1031301"/>
                  </a:xfrm>
                </p:grpSpPr>
                <p:sp>
                  <p:nvSpPr>
                    <p:cNvPr id="21" name="Rettangolo 20"/>
                    <p:cNvSpPr/>
                    <p:nvPr/>
                  </p:nvSpPr>
                  <p:spPr>
                    <a:xfrm>
                      <a:off x="1880408" y="4798004"/>
                      <a:ext cx="1681871" cy="73866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it-IT" sz="1400" b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S</a:t>
                      </a:r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econd</a:t>
                      </a: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release</a:t>
                      </a: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DSpace</a:t>
                      </a: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 1.8.2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Fix</a:t>
                      </a: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Release</a:t>
                      </a: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 1.8.2</a:t>
                      </a:r>
                      <a:endParaRPr lang="it-IT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endParaRPr>
                    </a:p>
                  </p:txBody>
                </p:sp>
                <p:cxnSp>
                  <p:nvCxnSpPr>
                    <p:cNvPr id="48" name="Connettore 4 47"/>
                    <p:cNvCxnSpPr>
                      <a:stCxn id="8" idx="4"/>
                      <a:endCxn id="21" idx="1"/>
                    </p:cNvCxnSpPr>
                    <p:nvPr/>
                  </p:nvCxnSpPr>
                  <p:spPr>
                    <a:xfrm rot="5400000">
                      <a:off x="1941378" y="4444398"/>
                      <a:ext cx="661969" cy="783907"/>
                    </a:xfrm>
                    <a:prstGeom prst="bentConnector4">
                      <a:avLst>
                        <a:gd name="adj1" fmla="val 22103"/>
                        <a:gd name="adj2" fmla="val 129162"/>
                      </a:avLst>
                    </a:prstGeom>
                    <a:ln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4" name="Gruppo 89"/>
                  <p:cNvGrpSpPr/>
                  <p:nvPr/>
                </p:nvGrpSpPr>
                <p:grpSpPr>
                  <a:xfrm>
                    <a:off x="3356045" y="4927529"/>
                    <a:ext cx="1432624" cy="1327786"/>
                    <a:chOff x="3635896" y="4495481"/>
                    <a:chExt cx="1432624" cy="1327786"/>
                  </a:xfrm>
                </p:grpSpPr>
                <p:cxnSp>
                  <p:nvCxnSpPr>
                    <p:cNvPr id="50" name="Connettore 4 47"/>
                    <p:cNvCxnSpPr/>
                    <p:nvPr/>
                  </p:nvCxnSpPr>
                  <p:spPr>
                    <a:xfrm rot="16200000" flipH="1">
                      <a:off x="3984310" y="4513219"/>
                      <a:ext cx="445356" cy="409879"/>
                    </a:xfrm>
                    <a:prstGeom prst="bentConnector3">
                      <a:avLst>
                        <a:gd name="adj1" fmla="val 50000"/>
                      </a:avLst>
                    </a:prstGeom>
                    <a:ln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" name="Rettangolo 22"/>
                    <p:cNvSpPr/>
                    <p:nvPr/>
                  </p:nvSpPr>
                  <p:spPr>
                    <a:xfrm>
                      <a:off x="3635896" y="4869160"/>
                      <a:ext cx="1432624" cy="95410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Upgrade </a:t>
                      </a:r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release</a:t>
                      </a: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:</a:t>
                      </a:r>
                    </a:p>
                    <a:p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- </a:t>
                      </a:r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DSpace</a:t>
                      </a:r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 1.8.3</a:t>
                      </a:r>
                    </a:p>
                    <a:p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- Security </a:t>
                      </a:r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fix</a:t>
                      </a:r>
                      <a:endParaRPr lang="it-IT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endParaRPr>
                    </a:p>
                  </p:txBody>
                </p:sp>
              </p:grpSp>
              <p:sp>
                <p:nvSpPr>
                  <p:cNvPr id="24" name="Rettangolo 23"/>
                  <p:cNvSpPr/>
                  <p:nvPr/>
                </p:nvSpPr>
                <p:spPr>
                  <a:xfrm>
                    <a:off x="4888749" y="5301208"/>
                    <a:ext cx="1820948" cy="52322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it-IT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rPr>
                      <a:t>First </a:t>
                    </a:r>
                    <a:r>
                      <a:rPr lang="it-IT" sz="1400" b="1" dirty="0" err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rPr>
                      <a:t>release</a:t>
                    </a:r>
                    <a:r>
                      <a:rPr lang="it-IT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rPr>
                      <a:t> (beta):</a:t>
                    </a:r>
                  </a:p>
                  <a:p>
                    <a:r>
                      <a:rPr lang="it-IT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rPr>
                      <a:t>- </a:t>
                    </a:r>
                    <a:r>
                      <a:rPr lang="it-IT" sz="1400" b="1" dirty="0" err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rPr>
                      <a:t>DSpace</a:t>
                    </a:r>
                    <a:r>
                      <a:rPr lang="it-IT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rPr>
                      <a:t> 3.2</a:t>
                    </a:r>
                    <a:endParaRPr lang="it-IT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Gill Sans MT"/>
                      <a:cs typeface="Gill Sans MT"/>
                    </a:endParaRPr>
                  </a:p>
                </p:txBody>
              </p:sp>
              <p:grpSp>
                <p:nvGrpSpPr>
                  <p:cNvPr id="35" name="Gruppo 91"/>
                  <p:cNvGrpSpPr/>
                  <p:nvPr/>
                </p:nvGrpSpPr>
                <p:grpSpPr>
                  <a:xfrm>
                    <a:off x="5874196" y="4937414"/>
                    <a:ext cx="1463862" cy="1579511"/>
                    <a:chOff x="5794007" y="4505366"/>
                    <a:chExt cx="1463862" cy="1579511"/>
                  </a:xfrm>
                </p:grpSpPr>
                <p:sp>
                  <p:nvSpPr>
                    <p:cNvPr id="25" name="Rettangolo 24"/>
                    <p:cNvSpPr/>
                    <p:nvPr/>
                  </p:nvSpPr>
                  <p:spPr>
                    <a:xfrm>
                      <a:off x="5794007" y="5561657"/>
                      <a:ext cx="1463862" cy="52322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it-IT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Technical </a:t>
                      </a:r>
                    </a:p>
                    <a:p>
                      <a:r>
                        <a:rPr lang="it-IT" sz="14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ill Sans MT"/>
                          <a:cs typeface="Gill Sans MT"/>
                        </a:rPr>
                        <a:t>documentation</a:t>
                      </a:r>
                      <a:endParaRPr lang="it-IT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endParaRPr>
                    </a:p>
                  </p:txBody>
                </p:sp>
                <p:cxnSp>
                  <p:nvCxnSpPr>
                    <p:cNvPr id="84" name="Connettore 4 83"/>
                    <p:cNvCxnSpPr>
                      <a:stCxn id="11" idx="4"/>
                    </p:cNvCxnSpPr>
                    <p:nvPr/>
                  </p:nvCxnSpPr>
                  <p:spPr>
                    <a:xfrm rot="5400000">
                      <a:off x="6036570" y="4985013"/>
                      <a:ext cx="1031301" cy="72008"/>
                    </a:xfrm>
                    <a:prstGeom prst="bentConnector3">
                      <a:avLst>
                        <a:gd name="adj1" fmla="val 69650"/>
                      </a:avLst>
                    </a:prstGeom>
                    <a:ln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4" name="Ovale 43"/>
                  <p:cNvSpPr/>
                  <p:nvPr/>
                </p:nvSpPr>
                <p:spPr>
                  <a:xfrm>
                    <a:off x="7964557" y="4797152"/>
                    <a:ext cx="144016" cy="144016"/>
                  </a:xfrm>
                  <a:prstGeom prst="ellipse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Gill Sans MT"/>
                      <a:cs typeface="Gill Sans MT"/>
                    </a:endParaRPr>
                  </a:p>
                </p:txBody>
              </p:sp>
              <p:cxnSp>
                <p:nvCxnSpPr>
                  <p:cNvPr id="45" name="Connettore 4 44"/>
                  <p:cNvCxnSpPr/>
                  <p:nvPr/>
                </p:nvCxnSpPr>
                <p:spPr>
                  <a:xfrm rot="16200000" flipH="1">
                    <a:off x="6917522" y="5159615"/>
                    <a:ext cx="932603" cy="397025"/>
                  </a:xfrm>
                  <a:prstGeom prst="bentConnector3">
                    <a:avLst>
                      <a:gd name="adj1" fmla="val 50000"/>
                    </a:avLst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" name="Rettangolo 46"/>
                  <p:cNvSpPr/>
                  <p:nvPr/>
                </p:nvSpPr>
                <p:spPr>
                  <a:xfrm>
                    <a:off x="7005067" y="5781506"/>
                    <a:ext cx="1122423" cy="52322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it-IT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rPr>
                      <a:t>R</a:t>
                    </a:r>
                    <a:r>
                      <a:rPr lang="it-IT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rPr>
                      <a:t>elease</a:t>
                    </a:r>
                  </a:p>
                  <a:p>
                    <a:r>
                      <a:rPr lang="it-IT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ill Sans MT"/>
                        <a:cs typeface="Gill Sans MT"/>
                      </a:rPr>
                      <a:t>DSpace 4.1</a:t>
                    </a:r>
                  </a:p>
                </p:txBody>
              </p:sp>
              <p:sp>
                <p:nvSpPr>
                  <p:cNvPr id="49" name="CasellaDiTesto 48"/>
                  <p:cNvSpPr txBox="1"/>
                  <p:nvPr/>
                </p:nvSpPr>
                <p:spPr>
                  <a:xfrm>
                    <a:off x="6834777" y="4509120"/>
                    <a:ext cx="88049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it-IT" sz="1200" b="1" dirty="0" err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Gill Sans MT"/>
                        <a:cs typeface="Gill Sans MT"/>
                      </a:rPr>
                      <a:t>June</a:t>
                    </a:r>
                    <a:r>
                      <a:rPr lang="it-IT" sz="12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Gill Sans MT"/>
                        <a:cs typeface="Gill Sans MT"/>
                      </a:rPr>
                      <a:t> 2014</a:t>
                    </a:r>
                    <a:endParaRPr lang="it-IT" sz="1200" b="1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Gill Sans MT"/>
                      <a:cs typeface="Gill Sans MT"/>
                    </a:endParaRPr>
                  </a:p>
                </p:txBody>
              </p:sp>
            </p:grpSp>
            <p:sp>
              <p:nvSpPr>
                <p:cNvPr id="57" name="Rettangolo 46"/>
                <p:cNvSpPr/>
                <p:nvPr/>
              </p:nvSpPr>
              <p:spPr>
                <a:xfrm>
                  <a:off x="7846579" y="5325956"/>
                  <a:ext cx="1122423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it-IT" sz="1400" b="1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Gill Sans MT"/>
                      <a:cs typeface="Gill Sans MT"/>
                    </a:rPr>
                    <a:t>Release</a:t>
                  </a:r>
                </a:p>
                <a:p>
                  <a:r>
                    <a:rPr lang="it-IT" sz="1400" b="1" dirty="0" err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Gill Sans MT"/>
                      <a:cs typeface="Gill Sans MT"/>
                    </a:rPr>
                    <a:t>DSpace</a:t>
                  </a:r>
                  <a:r>
                    <a:rPr lang="it-IT" sz="1400" b="1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Gill Sans MT"/>
                      <a:cs typeface="Gill Sans MT"/>
                    </a:rPr>
                    <a:t> 4.2</a:t>
                  </a:r>
                </a:p>
              </p:txBody>
            </p:sp>
          </p:grpSp>
          <p:sp>
            <p:nvSpPr>
              <p:cNvPr id="55" name="Ovale 10"/>
              <p:cNvSpPr/>
              <p:nvPr/>
            </p:nvSpPr>
            <p:spPr>
              <a:xfrm>
                <a:off x="7113629" y="4797189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/>
                  <a:cs typeface="Gill Sans MT"/>
                </a:endParaRPr>
              </a:p>
            </p:txBody>
          </p:sp>
        </p:grpSp>
        <p:sp>
          <p:nvSpPr>
            <p:cNvPr id="58" name="CasellaDiTesto 48"/>
            <p:cNvSpPr txBox="1"/>
            <p:nvPr/>
          </p:nvSpPr>
          <p:spPr>
            <a:xfrm>
              <a:off x="7705601" y="4507584"/>
              <a:ext cx="861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/>
                  <a:cs typeface="Gill Sans MT"/>
                </a:rPr>
                <a:t>Nov</a:t>
              </a:r>
              <a:r>
                <a:rPr lang="it-IT" sz="12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/>
                  <a:cs typeface="Gill Sans MT"/>
                </a:rPr>
                <a:t> 2014</a:t>
              </a:r>
              <a:endParaRPr lang="it-IT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Gill Sans MT"/>
                <a:cs typeface="Gill Sans MT"/>
              </a:endParaRPr>
            </a:p>
          </p:txBody>
        </p:sp>
      </p:grpSp>
      <p:sp>
        <p:nvSpPr>
          <p:cNvPr id="59" name="Rettangolo 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39554" y="6520263"/>
            <a:ext cx="7848872" cy="365125"/>
          </a:xfrm>
        </p:spPr>
        <p:txBody>
          <a:bodyPr/>
          <a:lstStyle/>
          <a:p>
            <a:r>
              <a:rPr lang="it-IT" dirty="0" smtClean="0">
                <a:solidFill>
                  <a:prstClr val="white"/>
                </a:solidFill>
                <a:latin typeface="Calibri"/>
                <a:hlinkClick r:id="rId6"/>
              </a:rPr>
              <a:t>www.cineca.it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| </a:t>
            </a:r>
            <a:r>
              <a:rPr lang="it-IT" dirty="0" smtClean="0">
                <a:solidFill>
                  <a:prstClr val="white"/>
                </a:solidFill>
              </a:rPr>
              <a:t>IRIS &amp; </a:t>
            </a:r>
            <a:r>
              <a:rPr lang="it-IT" dirty="0" err="1" smtClean="0">
                <a:solidFill>
                  <a:prstClr val="white"/>
                </a:solidFill>
              </a:rPr>
              <a:t>DSpace-CRIS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err="1" smtClean="0">
                <a:solidFill>
                  <a:prstClr val="white"/>
                </a:solidFill>
              </a:rPr>
              <a:t>Updates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| May, 2015 |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euroCRIS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it-IT" dirty="0" err="1" smtClean="0">
                <a:solidFill>
                  <a:prstClr val="white"/>
                </a:solidFill>
                <a:latin typeface="Calibri"/>
              </a:rPr>
              <a:t>Membership</a:t>
            </a:r>
            <a:r>
              <a:rPr lang="it-IT" dirty="0" smtClean="0">
                <a:solidFill>
                  <a:prstClr val="white"/>
                </a:solidFill>
                <a:latin typeface="Calibri"/>
              </a:rPr>
              <a:t> Meeting</a:t>
            </a:r>
            <a:endParaRPr lang="it-IT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09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4" grpId="0" animBg="1"/>
    </p:bldLst>
  </p:timing>
</p:sld>
</file>

<file path=ppt/theme/theme1.xml><?xml version="1.0" encoding="utf-8"?>
<a:theme xmlns:a="http://schemas.openxmlformats.org/drawingml/2006/main" name="Nuovo Template Cinec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Nuovo Template Cinec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Nuovo Template Cinec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1316</Words>
  <Application>Microsoft Office PowerPoint</Application>
  <PresentationFormat>Presentazione su schermo (4:3)</PresentationFormat>
  <Paragraphs>530</Paragraphs>
  <Slides>24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24</vt:i4>
      </vt:variant>
    </vt:vector>
  </HeadingPairs>
  <TitlesOfParts>
    <vt:vector size="34" baseType="lpstr">
      <vt:lpstr>ＭＳ Ｐゴシック</vt:lpstr>
      <vt:lpstr>Arial</vt:lpstr>
      <vt:lpstr>Calibri</vt:lpstr>
      <vt:lpstr>Gill Sans</vt:lpstr>
      <vt:lpstr>Gill Sans MT</vt:lpstr>
      <vt:lpstr>Hobo Std</vt:lpstr>
      <vt:lpstr>Wingdings</vt:lpstr>
      <vt:lpstr>Nuovo Template Cineca</vt:lpstr>
      <vt:lpstr>1_Nuovo Template Cineca</vt:lpstr>
      <vt:lpstr>2_Nuovo Template Cineca</vt:lpstr>
      <vt:lpstr>IRIS &amp; DSpace-CRIS             an update</vt:lpstr>
      <vt:lpstr>Talking about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I.R.ID.E. architecture (ORCID) </vt:lpstr>
      <vt:lpstr>The Cineca’s perspective</vt:lpstr>
      <vt:lpstr>Where we have left DSpace-CRIS</vt:lpstr>
      <vt:lpstr>The new features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The new features</vt:lpstr>
      <vt:lpstr>Presentazione standard di PowerPoint</vt:lpstr>
      <vt:lpstr>The new features</vt:lpstr>
      <vt:lpstr>Data load</vt:lpstr>
      <vt:lpstr>Presentazione standard di PowerPoint</vt:lpstr>
      <vt:lpstr>DSpace-CRIS e ORCID: next steps</vt:lpstr>
      <vt:lpstr>Next milestones</vt:lpstr>
      <vt:lpstr>Presentazione standard di PowerPoint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sottotitolo</dc:title>
  <dc:creator>micmenn</dc:creator>
  <cp:lastModifiedBy>Bollini Andrea</cp:lastModifiedBy>
  <cp:revision>29</cp:revision>
  <dcterms:created xsi:type="dcterms:W3CDTF">2015-01-21T13:28:15Z</dcterms:created>
  <dcterms:modified xsi:type="dcterms:W3CDTF">2015-05-12T08:34:09Z</dcterms:modified>
</cp:coreProperties>
</file>